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6"/>
  </p:notesMasterIdLst>
  <p:handoutMasterIdLst>
    <p:handoutMasterId r:id="rId37"/>
  </p:handoutMasterIdLst>
  <p:sldIdLst>
    <p:sldId id="256" r:id="rId2"/>
    <p:sldId id="259" r:id="rId3"/>
    <p:sldId id="307" r:id="rId4"/>
    <p:sldId id="309" r:id="rId5"/>
    <p:sldId id="310" r:id="rId6"/>
    <p:sldId id="311" r:id="rId7"/>
    <p:sldId id="308" r:id="rId8"/>
    <p:sldId id="298" r:id="rId9"/>
    <p:sldId id="257" r:id="rId10"/>
    <p:sldId id="319" r:id="rId11"/>
    <p:sldId id="318" r:id="rId12"/>
    <p:sldId id="316" r:id="rId13"/>
    <p:sldId id="312" r:id="rId14"/>
    <p:sldId id="313" r:id="rId15"/>
    <p:sldId id="314" r:id="rId16"/>
    <p:sldId id="315" r:id="rId17"/>
    <p:sldId id="317" r:id="rId18"/>
    <p:sldId id="299" r:id="rId19"/>
    <p:sldId id="296" r:id="rId20"/>
    <p:sldId id="297" r:id="rId21"/>
    <p:sldId id="300" r:id="rId22"/>
    <p:sldId id="305" r:id="rId23"/>
    <p:sldId id="320" r:id="rId24"/>
    <p:sldId id="321" r:id="rId25"/>
    <p:sldId id="322" r:id="rId26"/>
    <p:sldId id="323" r:id="rId27"/>
    <p:sldId id="324" r:id="rId28"/>
    <p:sldId id="325" r:id="rId29"/>
    <p:sldId id="301" r:id="rId30"/>
    <p:sldId id="303" r:id="rId31"/>
    <p:sldId id="326" r:id="rId32"/>
    <p:sldId id="327" r:id="rId33"/>
    <p:sldId id="278" r:id="rId34"/>
    <p:sldId id="328" r:id="rId35"/>
  </p:sldIdLst>
  <p:sldSz cx="9144000" cy="5143500" type="screen16x9"/>
  <p:notesSz cx="6858000" cy="9144000"/>
  <p:embeddedFontLst>
    <p:embeddedFont>
      <p:font typeface="宋体" panose="02010600030101010101" pitchFamily="2" charset="-122"/>
      <p:regular r:id="rId38"/>
    </p:embeddedFont>
    <p:embeddedFont>
      <p:font typeface="Arvo" panose="02020500000000000000" charset="0"/>
      <p:regular r:id="rId39"/>
      <p:bold r:id="rId40"/>
      <p:italic r:id="rId41"/>
      <p:boldItalic r:id="rId42"/>
    </p:embeddedFont>
    <p:embeddedFont>
      <p:font typeface="Franklin Gothic Book" panose="020B0503020102020204" pitchFamily="34" charset="0"/>
      <p:regular r:id="rId43"/>
      <p:italic r:id="rId44"/>
    </p:embeddedFont>
    <p:embeddedFont>
      <p:font typeface="Roboto Condensed" panose="02020500000000000000" charset="0"/>
      <p:regular r:id="rId45"/>
      <p:bold r:id="rId46"/>
      <p:italic r:id="rId47"/>
      <p:boldItalic r:id="rId48"/>
    </p:embeddedFont>
    <p:embeddedFont>
      <p:font typeface="Roboto Condensed Light" panose="02020500000000000000" charset="0"/>
      <p:regular r:id="rId49"/>
      <p:bold r:id="rId50"/>
      <p:italic r:id="rId51"/>
      <p:boldItalic r:id="rId52"/>
    </p:embeddedFont>
    <p:embeddedFont>
      <p:font typeface="微軟正黑體" panose="020B0604030504040204" pitchFamily="34" charset="-120"/>
      <p:regular r:id="rId53"/>
      <p:bold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68390" autoAdjust="0"/>
  </p:normalViewPr>
  <p:slideViewPr>
    <p:cSldViewPr snapToGrid="0">
      <p:cViewPr varScale="1">
        <p:scale>
          <a:sx n="81" d="100"/>
          <a:sy n="81" d="100"/>
        </p:scale>
        <p:origin x="90"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2.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3C025B25-1DA2-4DD9-A14C-9325C6C324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7EE92139-E289-4071-AC0C-1BE952C144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53B9EF-27D7-4AA7-BC49-D29FD357137F}" type="datetime5">
              <a:rPr lang="zh-TW" altLang="en-US" smtClean="0"/>
              <a:t>2022年10月5日星期三</a:t>
            </a:fld>
            <a:endParaRPr lang="zh-TW" altLang="en-US"/>
          </a:p>
        </p:txBody>
      </p:sp>
      <p:sp>
        <p:nvSpPr>
          <p:cNvPr id="4" name="頁尾版面配置區 3">
            <a:extLst>
              <a:ext uri="{FF2B5EF4-FFF2-40B4-BE49-F238E27FC236}">
                <a16:creationId xmlns:a16="http://schemas.microsoft.com/office/drawing/2014/main" id="{8114E57D-46BC-4F1F-BF63-14C49DF825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8448E4EB-1EE9-457E-B9DC-E1399E6044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BB430A-4C2F-4BBE-B9FA-12F640785501}" type="slidenum">
              <a:rPr lang="zh-TW" altLang="en-US" smtClean="0"/>
              <a:t>‹#›</a:t>
            </a:fld>
            <a:endParaRPr lang="zh-TW" altLang="en-US"/>
          </a:p>
        </p:txBody>
      </p:sp>
    </p:spTree>
    <p:extLst>
      <p:ext uri="{BB962C8B-B14F-4D97-AF65-F5344CB8AC3E}">
        <p14:creationId xmlns:p14="http://schemas.microsoft.com/office/powerpoint/2010/main" val="232292014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sldNum="0"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sciencedirect-com.libdb.yuntech.edu.tw:3001/topics/computer-science/discriminant-validity"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sciencedirect-com.libdb.yuntech.edu.tw:3001/science/article/pii/S0968090X18308398#b0345" TargetMode="External"/><Relationship Id="rId3" Type="http://schemas.openxmlformats.org/officeDocument/2006/relationships/hyperlink" Target="https://www-sciencedirect-com.libdb.yuntech.edu.tw:3001/science/article/pii/S0968090X18308398#b0060" TargetMode="External"/><Relationship Id="rId7" Type="http://schemas.openxmlformats.org/officeDocument/2006/relationships/hyperlink" Target="https://www-sciencedirect-com.libdb.yuntech.edu.tw:3001/science/article/pii/S0968090X18308398#b0250"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sciencedirect-com.libdb.yuntech.edu.tw:3001/science/article/pii/S0968090X18308398#b0190" TargetMode="External"/><Relationship Id="rId5" Type="http://schemas.openxmlformats.org/officeDocument/2006/relationships/hyperlink" Target="https://www-sciencedirect-com.libdb.yuntech.edu.tw:3001/science/article/pii/S0968090X18308398#b0110" TargetMode="External"/><Relationship Id="rId4" Type="http://schemas.openxmlformats.org/officeDocument/2006/relationships/hyperlink" Target="https://www-sciencedirect-com.libdb.yuntech.edu.tw:3001/science/article/pii/S0968090X18308398#b0070" TargetMode="External"/><Relationship Id="rId9" Type="http://schemas.openxmlformats.org/officeDocument/2006/relationships/hyperlink" Target="https://www-sciencedirect-com.libdb.yuntech.edu.tw:3001/science/article/pii/S0968090X18308398#b0435"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ciencedirect-com.libdb.yuntech.edu.tw:3001/science/article/pii/S0968090X18308398#b0405"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sciencedirect-com.libdb.yuntech.edu.tw:3001/topics/computer-science/technology-usage" TargetMode="External"/><Relationship Id="rId4" Type="http://schemas.openxmlformats.org/officeDocument/2006/relationships/hyperlink" Target="https://www-sciencedirect-com.libdb.yuntech.edu.tw:3001/science/article/pii/S0968090X18308398#b042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04751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2.</a:t>
            </a:r>
            <a:r>
              <a:rPr lang="zh-TW" altLang="en-US" dirty="0"/>
              <a:t>要求駕駛員接管控制時，這種監控行為會導致更長的反應時間</a:t>
            </a:r>
            <a:endParaRPr lang="en-US" altLang="zh-TW" dirty="0"/>
          </a:p>
          <a:p>
            <a:pPr marL="0" lvl="0" indent="0" algn="l" rtl="0">
              <a:spcBef>
                <a:spcPts val="0"/>
              </a:spcBef>
              <a:spcAft>
                <a:spcPts val="0"/>
              </a:spcAft>
              <a:buNone/>
            </a:pPr>
            <a:r>
              <a:rPr lang="en-US" altLang="zh-TW" sz="1100" dirty="0">
                <a:highlight>
                  <a:srgbClr val="FFFF00"/>
                </a:highlight>
              </a:rPr>
              <a:t>3.(</a:t>
            </a:r>
            <a:r>
              <a:rPr lang="zh-TW" altLang="en-US" sz="1100" dirty="0">
                <a:highlight>
                  <a:srgbClr val="FFFF00"/>
                </a:highlight>
              </a:rPr>
              <a:t>與在與系統交互期間形成的</a:t>
            </a:r>
            <a:r>
              <a:rPr lang="zh-TW" altLang="en-US" sz="1100" i="1" dirty="0">
                <a:highlight>
                  <a:srgbClr val="FFFF00"/>
                </a:highlight>
              </a:rPr>
              <a:t>動態信任相反</a:t>
            </a:r>
            <a:endParaRPr lang="en-US" altLang="zh-TW" sz="1100" i="1" dirty="0">
              <a:highlight>
                <a:srgbClr val="FFFF00"/>
              </a:highlight>
            </a:endParaRPr>
          </a:p>
          <a:p>
            <a:pPr marL="0" lvl="0" indent="0" algn="l" rtl="0">
              <a:spcBef>
                <a:spcPts val="0"/>
              </a:spcBef>
              <a:spcAft>
                <a:spcPts val="0"/>
              </a:spcAft>
              <a:buNone/>
            </a:pPr>
            <a:endParaRPr lang="en-US" altLang="zh-TW" sz="1100" i="1" dirty="0">
              <a:highlight>
                <a:srgbClr val="FFFF00"/>
              </a:highlight>
            </a:endParaRPr>
          </a:p>
        </p:txBody>
      </p:sp>
    </p:spTree>
    <p:extLst>
      <p:ext uri="{BB962C8B-B14F-4D97-AF65-F5344CB8AC3E}">
        <p14:creationId xmlns:p14="http://schemas.microsoft.com/office/powerpoint/2010/main" val="194466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1.PEOU </a:t>
            </a:r>
            <a:r>
              <a:rPr lang="zh-TW" altLang="en-US" dirty="0"/>
              <a:t>影響 </a:t>
            </a:r>
            <a:r>
              <a:rPr lang="en-US" altLang="zh-TW" dirty="0"/>
              <a:t>PU</a:t>
            </a:r>
            <a:r>
              <a:rPr lang="zh-TW" altLang="en-US" dirty="0"/>
              <a:t>，</a:t>
            </a:r>
            <a:r>
              <a:rPr lang="en-US" altLang="zh-TW" dirty="0"/>
              <a:t>PU </a:t>
            </a:r>
            <a:r>
              <a:rPr lang="zh-TW" altLang="en-US" dirty="0"/>
              <a:t>被指定為對 </a:t>
            </a:r>
            <a:r>
              <a:rPr lang="en-US" altLang="zh-TW" dirty="0"/>
              <a:t>BI </a:t>
            </a:r>
            <a:r>
              <a:rPr lang="zh-TW" altLang="en-US" dirty="0"/>
              <a:t>有直接影響</a:t>
            </a:r>
            <a:endParaRPr dirty="0"/>
          </a:p>
        </p:txBody>
      </p:sp>
    </p:spTree>
    <p:extLst>
      <p:ext uri="{BB962C8B-B14F-4D97-AF65-F5344CB8AC3E}">
        <p14:creationId xmlns:p14="http://schemas.microsoft.com/office/powerpoint/2010/main" val="311102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7</a:t>
            </a:r>
            <a:endParaRPr lang="en-US" altLang="zh-TW" sz="110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154909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7</a:t>
            </a:r>
            <a:endParaRPr lang="en-US" altLang="zh-TW" sz="110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49756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7</a:t>
            </a:r>
            <a:endParaRPr lang="en-US" altLang="zh-TW" sz="110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11817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7</a:t>
            </a:r>
            <a:endParaRPr lang="en-US" altLang="zh-TW" sz="110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686501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831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2018 </a:t>
            </a:r>
            <a:r>
              <a:rPr lang="zh-TW" altLang="en-US" dirty="0"/>
              <a:t>年 </a:t>
            </a:r>
            <a:r>
              <a:rPr lang="en-US" altLang="zh-TW" dirty="0"/>
              <a:t>3 </a:t>
            </a:r>
            <a:r>
              <a:rPr lang="zh-TW" altLang="en-US" dirty="0"/>
              <a:t>月在中國最大和最發達的城市之一深圳的公共停車場進行了面對面的問卷調查。</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70387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87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036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factor loading</a:t>
            </a:r>
            <a:endParaRPr dirty="0"/>
          </a:p>
        </p:txBody>
      </p:sp>
    </p:spTree>
    <p:extLst>
      <p:ext uri="{BB962C8B-B14F-4D97-AF65-F5344CB8AC3E}">
        <p14:creationId xmlns:p14="http://schemas.microsoft.com/office/powerpoint/2010/main" val="1566814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81338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因此得出的結論是構造保持良好的收斂性和</a:t>
            </a:r>
            <a:r>
              <a:rPr lang="zh-TW" altLang="en-US" dirty="0">
                <a:hlinkClick r:id="rId3" tooltip="從 ScienceDirect 的 AI 生成的主題頁面中了解有關判別有效性的更多信息"/>
              </a:rPr>
              <a:t>判別效度</a:t>
            </a:r>
            <a:r>
              <a:rPr lang="zh-TW" altLang="en-US" dirty="0"/>
              <a:t>。</a:t>
            </a:r>
            <a:endParaRPr lang="en-US" altLang="zh-TW" dirty="0"/>
          </a:p>
          <a:p>
            <a:pPr marL="0" lvl="0" indent="0" algn="l" rtl="0">
              <a:spcBef>
                <a:spcPts val="0"/>
              </a:spcBef>
              <a:spcAft>
                <a:spcPts val="0"/>
              </a:spcAft>
              <a:buNone/>
            </a:pPr>
            <a:r>
              <a:rPr lang="zh-TW" altLang="en-US" dirty="0"/>
              <a:t>注意：沿對角線（粗體）的值是構造的平均方差提取（</a:t>
            </a:r>
            <a:r>
              <a:rPr lang="en-US" altLang="zh-TW" dirty="0"/>
              <a:t>SAVE</a:t>
            </a:r>
            <a:r>
              <a:rPr lang="zh-TW" altLang="en-US" dirty="0"/>
              <a:t>）的平方根。 對角線以下的值是兩個構造之間的相關性。 每個 </a:t>
            </a:r>
            <a:r>
              <a:rPr lang="en-US" altLang="zh-TW" dirty="0"/>
              <a:t>SAVE </a:t>
            </a:r>
            <a:r>
              <a:rPr lang="zh-TW" altLang="en-US" dirty="0"/>
              <a:t>都大於模型中涉及構造的任何雙變量相關性，表明所有構造都已實現區分有效性。 </a:t>
            </a:r>
            <a:r>
              <a:rPr lang="en-US" altLang="zh-TW" dirty="0"/>
              <a:t>PEOU</a:t>
            </a:r>
            <a:r>
              <a:rPr lang="zh-TW" altLang="en-US" dirty="0"/>
              <a:t>：感知易用性； </a:t>
            </a:r>
            <a:r>
              <a:rPr lang="en-US" altLang="zh-TW" dirty="0"/>
              <a:t>PU</a:t>
            </a:r>
            <a:r>
              <a:rPr lang="zh-TW" altLang="en-US" dirty="0"/>
              <a:t>：感知有用性； </a:t>
            </a:r>
            <a:r>
              <a:rPr lang="en-US" altLang="zh-TW" dirty="0"/>
              <a:t>PSR</a:t>
            </a:r>
            <a:r>
              <a:rPr lang="zh-TW" altLang="en-US" dirty="0"/>
              <a:t>：感知安全風險； </a:t>
            </a:r>
            <a:r>
              <a:rPr lang="en-US" altLang="zh-TW" dirty="0"/>
              <a:t>PPR</a:t>
            </a:r>
            <a:r>
              <a:rPr lang="zh-TW" altLang="en-US" dirty="0"/>
              <a:t>：感知隱私風險； </a:t>
            </a:r>
            <a:r>
              <a:rPr lang="en-US" altLang="zh-TW" dirty="0"/>
              <a:t>ATT</a:t>
            </a:r>
            <a:r>
              <a:rPr lang="zh-TW" altLang="en-US" dirty="0"/>
              <a:t>：態度？ </a:t>
            </a:r>
            <a:r>
              <a:rPr lang="en-US" altLang="zh-TW" dirty="0"/>
              <a:t>BI</a:t>
            </a:r>
            <a:r>
              <a:rPr lang="zh-TW" altLang="en-US" dirty="0"/>
              <a:t>：使用行為意圖。</a:t>
            </a:r>
            <a:endParaRPr dirty="0"/>
          </a:p>
        </p:txBody>
      </p:sp>
    </p:spTree>
    <p:extLst>
      <p:ext uri="{BB962C8B-B14F-4D97-AF65-F5344CB8AC3E}">
        <p14:creationId xmlns:p14="http://schemas.microsoft.com/office/powerpoint/2010/main" val="3017538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PEOU </a:t>
            </a:r>
            <a:r>
              <a:rPr lang="zh-TW" altLang="en-US" dirty="0"/>
              <a:t>與駕駛體驗呈正相關</a:t>
            </a:r>
            <a:r>
              <a:rPr lang="en-US" altLang="zh-TW" dirty="0"/>
              <a:t>(r = 0.14</a:t>
            </a:r>
            <a:r>
              <a:rPr lang="zh-TW" altLang="en-US" dirty="0"/>
              <a:t>，</a:t>
            </a:r>
            <a:r>
              <a:rPr lang="en-US" altLang="zh-TW" i="1" dirty="0"/>
              <a:t>p</a:t>
            </a:r>
            <a:r>
              <a:rPr lang="zh-TW" altLang="en-US" dirty="0"/>
              <a:t> </a:t>
            </a:r>
            <a:r>
              <a:rPr lang="en-US" altLang="zh-TW" dirty="0"/>
              <a:t>= 0.03) </a:t>
            </a:r>
            <a:r>
              <a:rPr lang="zh-TW" altLang="en-US" dirty="0"/>
              <a:t>和引用 </a:t>
            </a:r>
            <a:r>
              <a:rPr lang="en-US" altLang="zh-TW" dirty="0"/>
              <a:t>(r = 0.17, </a:t>
            </a:r>
            <a:r>
              <a:rPr lang="en-US" altLang="zh-TW" i="1" dirty="0"/>
              <a:t>p</a:t>
            </a:r>
            <a:r>
              <a:rPr lang="zh-TW" altLang="en-US" dirty="0"/>
              <a:t>  </a:t>
            </a:r>
            <a:r>
              <a:rPr lang="en-US" altLang="zh-TW" dirty="0"/>
              <a:t>= 0.01)</a:t>
            </a:r>
            <a:r>
              <a:rPr lang="zh-TW" altLang="en-US" dirty="0"/>
              <a:t>。感知有用性的平均評分為 </a:t>
            </a:r>
            <a:r>
              <a:rPr lang="en-US" altLang="zh-TW" dirty="0"/>
              <a:t>3.45 (SD = 0.78)</a:t>
            </a:r>
            <a:r>
              <a:rPr lang="zh-TW" altLang="en-US" dirty="0"/>
              <a:t>。</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83528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62008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i="1" dirty="0">
                <a:solidFill>
                  <a:srgbClr val="2E2E2E"/>
                </a:solidFill>
                <a:latin typeface="微軟正黑體" panose="020B0604030504040204" pitchFamily="34" charset="-120"/>
                <a:ea typeface="微軟正黑體" panose="020B0604030504040204" pitchFamily="34" charset="-120"/>
              </a:rPr>
              <a:t>注：</a:t>
            </a:r>
            <a:r>
              <a:rPr lang="zh-TW" altLang="en-US" dirty="0">
                <a:solidFill>
                  <a:srgbClr val="2E2E2E"/>
                </a:solidFill>
                <a:latin typeface="微軟正黑體" panose="020B0604030504040204" pitchFamily="34" charset="-120"/>
                <a:ea typeface="微軟正黑體" panose="020B0604030504040204" pitchFamily="34" charset="-120"/>
              </a:rPr>
              <a:t> </a:t>
            </a:r>
            <a:r>
              <a:rPr lang="zh-TW" altLang="en-US" baseline="30000" dirty="0">
                <a:solidFill>
                  <a:srgbClr val="2E2E2E"/>
                </a:solidFill>
                <a:latin typeface="微軟正黑體" panose="020B0604030504040204" pitchFamily="34" charset="-120"/>
                <a:ea typeface="微軟正黑體" panose="020B0604030504040204" pitchFamily="34" charset="-120"/>
              </a:rPr>
              <a:t>***</a:t>
            </a:r>
            <a:r>
              <a:rPr lang="zh-TW" altLang="en-US" dirty="0">
                <a:solidFill>
                  <a:srgbClr val="2E2E2E"/>
                </a:solidFill>
                <a:latin typeface="微軟正黑體" panose="020B0604030504040204" pitchFamily="34" charset="-120"/>
                <a:ea typeface="微軟正黑體" panose="020B0604030504040204" pitchFamily="34" charset="-120"/>
              </a:rPr>
              <a:t> </a:t>
            </a:r>
            <a:r>
              <a:rPr lang="en-US" altLang="zh-TW" dirty="0">
                <a:solidFill>
                  <a:srgbClr val="2E2E2E"/>
                </a:solidFill>
                <a:latin typeface="微軟正黑體" panose="020B0604030504040204" pitchFamily="34" charset="-120"/>
                <a:ea typeface="微軟正黑體" panose="020B0604030504040204" pitchFamily="34" charset="-120"/>
              </a:rPr>
              <a:t>p &lt; 0.001</a:t>
            </a:r>
            <a:r>
              <a:rPr lang="zh-TW" altLang="en-US" dirty="0">
                <a:solidFill>
                  <a:srgbClr val="2E2E2E"/>
                </a:solidFill>
                <a:latin typeface="微軟正黑體" panose="020B0604030504040204" pitchFamily="34" charset="-120"/>
                <a:ea typeface="微軟正黑體" panose="020B0604030504040204" pitchFamily="34" charset="-120"/>
              </a:rPr>
              <a:t>；</a:t>
            </a:r>
            <a:r>
              <a:rPr lang="zh-TW" altLang="en-US" baseline="30000" dirty="0">
                <a:solidFill>
                  <a:srgbClr val="2E2E2E"/>
                </a:solidFill>
                <a:latin typeface="微軟正黑體" panose="020B0604030504040204" pitchFamily="34" charset="-120"/>
                <a:ea typeface="微軟正黑體" panose="020B0604030504040204" pitchFamily="34" charset="-120"/>
              </a:rPr>
              <a:t>**</a:t>
            </a:r>
            <a:r>
              <a:rPr lang="zh-TW" altLang="en-US" dirty="0">
                <a:solidFill>
                  <a:srgbClr val="2E2E2E"/>
                </a:solidFill>
                <a:latin typeface="微軟正黑體" panose="020B0604030504040204" pitchFamily="34" charset="-120"/>
                <a:ea typeface="微軟正黑體" panose="020B0604030504040204" pitchFamily="34" charset="-120"/>
              </a:rPr>
              <a:t> </a:t>
            </a:r>
            <a:r>
              <a:rPr lang="en-US" altLang="zh-TW" dirty="0">
                <a:solidFill>
                  <a:srgbClr val="2E2E2E"/>
                </a:solidFill>
                <a:latin typeface="微軟正黑體" panose="020B0604030504040204" pitchFamily="34" charset="-120"/>
                <a:ea typeface="微軟正黑體" panose="020B0604030504040204" pitchFamily="34" charset="-120"/>
              </a:rPr>
              <a:t>p &lt; 0.01</a:t>
            </a:r>
            <a:r>
              <a:rPr lang="zh-TW" altLang="en-US" dirty="0">
                <a:solidFill>
                  <a:srgbClr val="2E2E2E"/>
                </a:solidFill>
                <a:latin typeface="微軟正黑體" panose="020B0604030504040204" pitchFamily="34" charset="-120"/>
                <a:ea typeface="微軟正黑體" panose="020B0604030504040204" pitchFamily="34" charset="-120"/>
              </a:rPr>
              <a:t>；</a:t>
            </a:r>
            <a:r>
              <a:rPr lang="zh-TW" altLang="en-US" baseline="30000" dirty="0">
                <a:solidFill>
                  <a:srgbClr val="2E2E2E"/>
                </a:solidFill>
                <a:latin typeface="微軟正黑體" panose="020B0604030504040204" pitchFamily="34" charset="-120"/>
                <a:ea typeface="微軟正黑體" panose="020B0604030504040204" pitchFamily="34" charset="-120"/>
              </a:rPr>
              <a:t>*</a:t>
            </a:r>
            <a:r>
              <a:rPr lang="zh-TW" altLang="en-US" dirty="0">
                <a:solidFill>
                  <a:srgbClr val="2E2E2E"/>
                </a:solidFill>
                <a:latin typeface="微軟正黑體" panose="020B0604030504040204" pitchFamily="34" charset="-120"/>
                <a:ea typeface="微軟正黑體" panose="020B0604030504040204" pitchFamily="34" charset="-120"/>
              </a:rPr>
              <a:t> </a:t>
            </a:r>
            <a:r>
              <a:rPr lang="en-US" altLang="zh-TW" dirty="0">
                <a:solidFill>
                  <a:srgbClr val="2E2E2E"/>
                </a:solidFill>
                <a:latin typeface="微軟正黑體" panose="020B0604030504040204" pitchFamily="34" charset="-120"/>
                <a:ea typeface="微軟正黑體" panose="020B0604030504040204" pitchFamily="34" charset="-120"/>
              </a:rPr>
              <a:t>p &lt; 0.05</a:t>
            </a:r>
            <a:r>
              <a:rPr lang="zh-TW" altLang="en-US" dirty="0">
                <a:solidFill>
                  <a:srgbClr val="2E2E2E"/>
                </a:solidFill>
                <a:latin typeface="微軟正黑體" panose="020B0604030504040204" pitchFamily="34" charset="-120"/>
                <a:ea typeface="微軟正黑體" panose="020B0604030504040204" pitchFamily="34" charset="-120"/>
              </a:rPr>
              <a:t>。</a:t>
            </a:r>
            <a:endParaRPr dirty="0"/>
          </a:p>
        </p:txBody>
      </p:sp>
    </p:spTree>
    <p:extLst>
      <p:ext uri="{BB962C8B-B14F-4D97-AF65-F5344CB8AC3E}">
        <p14:creationId xmlns:p14="http://schemas.microsoft.com/office/powerpoint/2010/main" val="3960007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2055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0624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0625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5454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6065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43081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3060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1415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8677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雖然上述研究側重於個人的人口統計數據</a:t>
            </a:r>
            <a:r>
              <a:rPr lang="en-US" altLang="zh-TW" dirty="0"/>
              <a:t>(</a:t>
            </a:r>
            <a:r>
              <a:rPr lang="zh-TW" altLang="en-US" dirty="0"/>
              <a:t>例如年齡、收入和教育</a:t>
            </a:r>
            <a:r>
              <a:rPr lang="en-US" altLang="zh-TW" dirty="0"/>
              <a:t>)</a:t>
            </a:r>
            <a:r>
              <a:rPr lang="zh-TW" altLang="en-US" dirty="0"/>
              <a:t>與使用 </a:t>
            </a:r>
            <a:r>
              <a:rPr lang="en-US" altLang="zh-TW" dirty="0"/>
              <a:t>AV </a:t>
            </a:r>
            <a:r>
              <a:rPr lang="zh-TW" altLang="en-US" dirty="0"/>
              <a:t>的意見之間的關係，但其他人通過提出和測試接受模型來調查 </a:t>
            </a:r>
            <a:r>
              <a:rPr lang="en-US" altLang="zh-TW" dirty="0"/>
              <a:t>AV </a:t>
            </a:r>
            <a:r>
              <a:rPr lang="zh-TW" altLang="en-US" dirty="0"/>
              <a:t>接受的心理決定因素</a:t>
            </a:r>
            <a:r>
              <a:rPr lang="en-US" altLang="zh-TW" dirty="0"/>
              <a:t>(</a:t>
            </a:r>
            <a:r>
              <a:rPr lang="en-US" altLang="zh-TW" dirty="0">
                <a:hlinkClick r:id="rId3"/>
              </a:rPr>
              <a:t>Buckley </a:t>
            </a:r>
            <a:r>
              <a:rPr lang="zh-TW" altLang="en-US" dirty="0">
                <a:hlinkClick r:id="rId3"/>
              </a:rPr>
              <a:t>等人，</a:t>
            </a:r>
            <a:r>
              <a:rPr lang="en-US" altLang="zh-TW" dirty="0">
                <a:hlinkClick r:id="rId3"/>
              </a:rPr>
              <a:t>2018 </a:t>
            </a:r>
            <a:r>
              <a:rPr lang="zh-TW" altLang="en-US" dirty="0">
                <a:hlinkClick r:id="rId3"/>
              </a:rPr>
              <a:t>年</a:t>
            </a:r>
            <a:r>
              <a:rPr lang="zh-TW" altLang="en-US" dirty="0"/>
              <a:t>，</a:t>
            </a:r>
            <a:r>
              <a:rPr lang="en-US" altLang="zh-TW" dirty="0">
                <a:hlinkClick r:id="rId4"/>
              </a:rPr>
              <a:t>Choi</a:t>
            </a:r>
            <a:r>
              <a:rPr lang="zh-TW" altLang="en-US" dirty="0">
                <a:hlinkClick r:id="rId4"/>
              </a:rPr>
              <a:t>和 </a:t>
            </a:r>
            <a:r>
              <a:rPr lang="en-US" altLang="zh-TW" dirty="0">
                <a:hlinkClick r:id="rId4"/>
              </a:rPr>
              <a:t>Ji</a:t>
            </a:r>
            <a:r>
              <a:rPr lang="zh-TW" altLang="en-US" dirty="0">
                <a:hlinkClick r:id="rId4"/>
              </a:rPr>
              <a:t>，</a:t>
            </a:r>
            <a:r>
              <a:rPr lang="en-US" altLang="zh-TW" dirty="0">
                <a:hlinkClick r:id="rId4"/>
              </a:rPr>
              <a:t>2015 </a:t>
            </a:r>
            <a:r>
              <a:rPr lang="zh-TW" altLang="en-US" dirty="0">
                <a:hlinkClick r:id="rId4"/>
              </a:rPr>
              <a:t>年</a:t>
            </a:r>
            <a:r>
              <a:rPr lang="zh-TW" altLang="en-US" dirty="0"/>
              <a:t>，</a:t>
            </a:r>
            <a:r>
              <a:rPr lang="en-US" altLang="zh-TW" dirty="0" err="1">
                <a:hlinkClick r:id="rId5"/>
              </a:rPr>
              <a:t>Ghazizadeh</a:t>
            </a:r>
            <a:r>
              <a:rPr lang="en-US" altLang="zh-TW" dirty="0">
                <a:hlinkClick r:id="rId5"/>
              </a:rPr>
              <a:t> </a:t>
            </a:r>
            <a:r>
              <a:rPr lang="zh-TW" altLang="en-US" dirty="0">
                <a:hlinkClick r:id="rId5"/>
              </a:rPr>
              <a:t>等人，</a:t>
            </a:r>
            <a:r>
              <a:rPr lang="en-US" altLang="zh-TW" dirty="0">
                <a:hlinkClick r:id="rId5"/>
              </a:rPr>
              <a:t>2012 </a:t>
            </a:r>
            <a:r>
              <a:rPr lang="zh-TW" altLang="en-US" dirty="0">
                <a:hlinkClick r:id="rId5"/>
              </a:rPr>
              <a:t>年</a:t>
            </a:r>
            <a:r>
              <a:rPr lang="zh-TW" altLang="en-US" dirty="0"/>
              <a:t>，</a:t>
            </a:r>
            <a:r>
              <a:rPr lang="en-US" altLang="zh-TW" dirty="0">
                <a:hlinkClick r:id="rId6"/>
              </a:rPr>
              <a:t>Kaur </a:t>
            </a:r>
            <a:r>
              <a:rPr lang="zh-TW" altLang="en-US" dirty="0">
                <a:hlinkClick r:id="rId6"/>
              </a:rPr>
              <a:t>和 </a:t>
            </a:r>
            <a:r>
              <a:rPr lang="en-US" altLang="zh-TW" dirty="0" err="1">
                <a:hlinkClick r:id="rId6"/>
              </a:rPr>
              <a:t>Rampersad</a:t>
            </a:r>
            <a:r>
              <a:rPr lang="zh-TW" altLang="en-US" dirty="0">
                <a:hlinkClick r:id="rId6"/>
              </a:rPr>
              <a:t>，</a:t>
            </a:r>
            <a:r>
              <a:rPr lang="en-US" altLang="zh-TW" dirty="0">
                <a:hlinkClick r:id="rId6"/>
              </a:rPr>
              <a:t>2018 </a:t>
            </a:r>
            <a:r>
              <a:rPr lang="zh-TW" altLang="en-US" dirty="0">
                <a:hlinkClick r:id="rId6"/>
              </a:rPr>
              <a:t>年</a:t>
            </a:r>
            <a:r>
              <a:rPr lang="zh-TW" altLang="en-US" dirty="0"/>
              <a:t>，</a:t>
            </a:r>
            <a:r>
              <a:rPr lang="en-US" altLang="zh-TW" dirty="0">
                <a:hlinkClick r:id="rId7"/>
              </a:rPr>
              <a:t>Liu </a:t>
            </a:r>
            <a:r>
              <a:rPr lang="zh-TW" altLang="en-US" dirty="0">
                <a:hlinkClick r:id="rId7"/>
              </a:rPr>
              <a:t>等人，</a:t>
            </a:r>
            <a:r>
              <a:rPr lang="en-US" altLang="zh-TW" dirty="0">
                <a:hlinkClick r:id="rId7"/>
              </a:rPr>
              <a:t>2018 </a:t>
            </a:r>
            <a:r>
              <a:rPr lang="zh-TW" altLang="en-US" dirty="0">
                <a:hlinkClick r:id="rId7"/>
              </a:rPr>
              <a:t>年</a:t>
            </a:r>
            <a:r>
              <a:rPr lang="zh-TW" altLang="en-US" dirty="0"/>
              <a:t>，</a:t>
            </a:r>
            <a:r>
              <a:rPr lang="en-US" altLang="zh-TW" dirty="0" err="1">
                <a:hlinkClick r:id="rId8"/>
              </a:rPr>
              <a:t>Payre</a:t>
            </a:r>
            <a:r>
              <a:rPr lang="en-US" altLang="zh-TW" dirty="0">
                <a:hlinkClick r:id="rId8"/>
              </a:rPr>
              <a:t> </a:t>
            </a:r>
            <a:r>
              <a:rPr lang="zh-TW" altLang="en-US" dirty="0">
                <a:hlinkClick r:id="rId8"/>
              </a:rPr>
              <a:t>等人，</a:t>
            </a:r>
            <a:r>
              <a:rPr lang="en-US" altLang="zh-TW" dirty="0">
                <a:hlinkClick r:id="rId8"/>
              </a:rPr>
              <a:t>2014 </a:t>
            </a:r>
            <a:r>
              <a:rPr lang="zh-TW" altLang="en-US" dirty="0">
                <a:hlinkClick r:id="rId8"/>
              </a:rPr>
              <a:t>年</a:t>
            </a:r>
            <a:r>
              <a:rPr lang="zh-TW" altLang="en-US" dirty="0"/>
              <a:t>，</a:t>
            </a:r>
            <a:r>
              <a:rPr lang="en-US" altLang="zh-TW" dirty="0">
                <a:hlinkClick r:id="rId9"/>
              </a:rPr>
              <a:t>Xu </a:t>
            </a:r>
            <a:r>
              <a:rPr lang="zh-TW" altLang="en-US" dirty="0">
                <a:hlinkClick r:id="rId9"/>
              </a:rPr>
              <a:t>等人，</a:t>
            </a:r>
            <a:r>
              <a:rPr lang="en-US" altLang="zh-TW" dirty="0">
                <a:hlinkClick r:id="rId9"/>
              </a:rPr>
              <a:t>2018 </a:t>
            </a:r>
            <a:r>
              <a:rPr lang="zh-TW" altLang="en-US" dirty="0">
                <a:hlinkClick r:id="rId9"/>
              </a:rPr>
              <a:t>年</a:t>
            </a:r>
            <a:r>
              <a:rPr lang="en-US" altLang="zh-TW" dirty="0"/>
              <a:t>)</a:t>
            </a:r>
            <a:r>
              <a:rPr lang="zh-TW" altLang="en-US" dirty="0"/>
              <a:t>。</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802674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本研究的目的是通過提出和驗證 </a:t>
            </a:r>
            <a:r>
              <a:rPr lang="en-US" altLang="zh-TW" dirty="0"/>
              <a:t>AV </a:t>
            </a:r>
            <a:r>
              <a:rPr lang="zh-TW" altLang="en-US" dirty="0"/>
              <a:t>接受理論模型來填補這些空白。我們特別關注 </a:t>
            </a:r>
            <a:r>
              <a:rPr lang="en-US" altLang="zh-TW" dirty="0"/>
              <a:t>3 </a:t>
            </a:r>
            <a:r>
              <a:rPr lang="zh-TW" altLang="en-US" dirty="0"/>
              <a:t>級 </a:t>
            </a:r>
            <a:r>
              <a:rPr lang="en-US" altLang="zh-TW" dirty="0"/>
              <a:t>AV </a:t>
            </a:r>
            <a:r>
              <a:rPr lang="zh-TW" altLang="en-US" dirty="0"/>
              <a:t>的接受度，因為該級別的 </a:t>
            </a:r>
            <a:r>
              <a:rPr lang="en-US" altLang="zh-TW" dirty="0"/>
              <a:t>AV </a:t>
            </a:r>
            <a:r>
              <a:rPr lang="zh-TW" altLang="en-US" dirty="0"/>
              <a:t>預計很快就會推出。該模型是通過擴展一個成熟的技術接受理論，即技術接受模型</a:t>
            </a:r>
            <a:r>
              <a:rPr lang="en-US" altLang="zh-TW" dirty="0"/>
              <a:t>(TAM)</a:t>
            </a:r>
            <a:r>
              <a:rPr lang="zh-TW" altLang="en-US" dirty="0"/>
              <a:t>建立的，具有初始信任和感知風險。這項研究是首次嘗試將 </a:t>
            </a:r>
            <a:r>
              <a:rPr lang="en-US" altLang="zh-TW" dirty="0"/>
              <a:t>TAM </a:t>
            </a:r>
            <a:r>
              <a:rPr lang="zh-TW" altLang="en-US" dirty="0"/>
              <a:t>與信任和感知風險相結合來評估 </a:t>
            </a:r>
            <a:r>
              <a:rPr lang="en-US" altLang="zh-TW" dirty="0"/>
              <a:t>AV </a:t>
            </a:r>
            <a:r>
              <a:rPr lang="zh-TW" altLang="en-US" dirty="0"/>
              <a:t>接受度。此外，這項研究提出，信任是塑造接受的關鍵途徑，它完全或部分地調解其他心理決定因素的影響。這項研究的結果有望更深入地了解諸如信任等心理決定因素如何相互作用以形成 </a:t>
            </a:r>
            <a:r>
              <a:rPr lang="en-US" altLang="zh-TW" dirty="0"/>
              <a:t>AV </a:t>
            </a:r>
            <a:r>
              <a:rPr lang="zh-TW" altLang="en-US" dirty="0"/>
              <a:t>接受度。從實際來看，這項研究將幫助技術開發商、政策制定者和實施者提供更高質量的產品和服務，設計干預措施以促進自動駕駛汽車的接受度，並在全球市場上獲得競爭優勢。以下部分回顧了相關工作並詳細描述了擴展模型是如何開發的。</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72133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481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以及從上述模型擴展而來的模型，例如 </a:t>
            </a:r>
            <a:r>
              <a:rPr lang="en-US" altLang="zh-TW" dirty="0"/>
              <a:t>TAM2 ( </a:t>
            </a:r>
            <a:r>
              <a:rPr lang="en-US" altLang="zh-TW" dirty="0">
                <a:hlinkClick r:id="rId3"/>
              </a:rPr>
              <a:t>Venkatesh and Davis, 2000</a:t>
            </a:r>
            <a:r>
              <a:rPr lang="en-US" altLang="zh-TW" dirty="0"/>
              <a:t> ) </a:t>
            </a:r>
            <a:r>
              <a:rPr lang="zh-TW" altLang="en-US" dirty="0"/>
              <a:t>和 </a:t>
            </a:r>
            <a:r>
              <a:rPr lang="en-US" altLang="zh-TW" dirty="0"/>
              <a:t>UTAUT2 ( </a:t>
            </a:r>
            <a:r>
              <a:rPr lang="en-US" altLang="zh-TW" dirty="0">
                <a:hlinkClick r:id="rId4"/>
              </a:rPr>
              <a:t>Venkatesh et al., 2012 )</a:t>
            </a:r>
            <a:r>
              <a:rPr lang="en-US" altLang="zh-TW" dirty="0"/>
              <a:t>)</a:t>
            </a:r>
            <a:r>
              <a:rPr lang="zh-TW" altLang="en-US" dirty="0"/>
              <a:t>。</a:t>
            </a:r>
            <a:endParaRPr lang="en-US" altLang="zh-TW" dirty="0"/>
          </a:p>
          <a:p>
            <a:pPr marL="0" lvl="0" indent="0" algn="l" rtl="0">
              <a:spcBef>
                <a:spcPts val="0"/>
              </a:spcBef>
              <a:spcAft>
                <a:spcPts val="0"/>
              </a:spcAft>
              <a:buNone/>
            </a:pPr>
            <a:r>
              <a:rPr lang="zh-TW" altLang="en-US" dirty="0"/>
              <a:t> </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dirty="0"/>
              <a:t>它假定個人的 </a:t>
            </a:r>
            <a:r>
              <a:rPr lang="en-US" altLang="zh-TW" sz="1100" dirty="0"/>
              <a:t>BI </a:t>
            </a:r>
            <a:r>
              <a:rPr lang="zh-TW" altLang="en-US" sz="1100" dirty="0"/>
              <a:t>取決於他</a:t>
            </a:r>
            <a:r>
              <a:rPr lang="en-US" altLang="zh-TW" sz="1100" dirty="0"/>
              <a:t>/</a:t>
            </a:r>
            <a:r>
              <a:rPr lang="zh-TW" altLang="en-US" sz="1100" dirty="0"/>
              <a:t>她對</a:t>
            </a:r>
            <a:r>
              <a:rPr lang="zh-TW" altLang="en-US" sz="1100" dirty="0">
                <a:hlinkClick r:id="rId5" tooltip="從 ScienceDirect 的 AI 生成的主題頁面了解有關技術使用的更多信息"/>
              </a:rPr>
              <a:t>技術使用</a:t>
            </a:r>
            <a:r>
              <a:rPr lang="zh-TW" altLang="en-US" sz="1100" dirty="0"/>
              <a:t>的態度。</a:t>
            </a:r>
            <a:endParaRPr lang="en-US" altLang="zh-TW" sz="1100"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sciencedirect-com.libdb.yuntech.edu.tw:3001/science/article/pii/S0968090X18308398#t0030"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sciencedirect-com.libdb.yuntech.edu.tw:3001/topics/engineering/computervision"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303480" y="1344099"/>
            <a:ext cx="7140039" cy="148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dirty="0"/>
              <a:t>初始信任與風險感知對於自動化車輛接受度的影響</a:t>
            </a:r>
            <a:endParaRPr dirty="0"/>
          </a:p>
        </p:txBody>
      </p:sp>
      <p:sp>
        <p:nvSpPr>
          <p:cNvPr id="3" name="文字方塊 2">
            <a:extLst>
              <a:ext uri="{FF2B5EF4-FFF2-40B4-BE49-F238E27FC236}">
                <a16:creationId xmlns:a16="http://schemas.microsoft.com/office/drawing/2014/main" id="{7BB5AFCA-673D-443A-A4E6-94E081CCC711}"/>
              </a:ext>
            </a:extLst>
          </p:cNvPr>
          <p:cNvSpPr txBox="1"/>
          <p:nvPr/>
        </p:nvSpPr>
        <p:spPr>
          <a:xfrm>
            <a:off x="1420054" y="2837877"/>
            <a:ext cx="3969327" cy="523220"/>
          </a:xfrm>
          <a:prstGeom prst="rect">
            <a:avLst/>
          </a:prstGeom>
          <a:noFill/>
        </p:spPr>
        <p:txBody>
          <a:bodyPr wrap="square" rtlCol="0">
            <a:spAutoFit/>
          </a:bodyPr>
          <a:lstStyle/>
          <a:p>
            <a:r>
              <a:rPr lang="en-US" altLang="zh-TW" dirty="0">
                <a:solidFill>
                  <a:schemeClr val="bg1"/>
                </a:solidFill>
              </a:rPr>
              <a:t>The roles of initial trust and perceived risk in public’s acceptance of automated vehicles</a:t>
            </a:r>
          </a:p>
        </p:txBody>
      </p:sp>
      <p:sp>
        <p:nvSpPr>
          <p:cNvPr id="2" name="矩形 1">
            <a:extLst>
              <a:ext uri="{FF2B5EF4-FFF2-40B4-BE49-F238E27FC236}">
                <a16:creationId xmlns:a16="http://schemas.microsoft.com/office/drawing/2014/main" id="{CAE14489-83F2-468A-A571-A57C537900E3}"/>
              </a:ext>
            </a:extLst>
          </p:cNvPr>
          <p:cNvSpPr/>
          <p:nvPr/>
        </p:nvSpPr>
        <p:spPr>
          <a:xfrm>
            <a:off x="3873500" y="4265940"/>
            <a:ext cx="4572000" cy="307777"/>
          </a:xfrm>
          <a:prstGeom prst="rect">
            <a:avLst/>
          </a:prstGeom>
        </p:spPr>
        <p:txBody>
          <a:bodyPr>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zh-TW" altLang="zh-TW" i="1" dirty="0">
                <a:latin typeface="微軟正黑體" panose="020B0604030504040204" pitchFamily="34" charset="-120"/>
                <a:ea typeface="微軟正黑體" panose="020B0604030504040204" pitchFamily="34" charset="-120"/>
              </a:rPr>
              <a:t>陳善治</a:t>
            </a:r>
            <a:r>
              <a:rPr lang="zh-TW" altLang="en-US" i="1" dirty="0">
                <a:latin typeface="微軟正黑體" panose="020B0604030504040204" pitchFamily="34" charset="-120"/>
                <a:ea typeface="微軟正黑體" panose="020B0604030504040204" pitchFamily="34" charset="-120"/>
              </a:rPr>
              <a:t>             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柳永青 教授</a:t>
            </a:r>
            <a:endParaRPr lang="en-US" altLang="zh-TW" i="1"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9BA46F4B-FCA5-4601-97C0-ADCA7DCB1187}"/>
              </a:ext>
            </a:extLst>
          </p:cNvPr>
          <p:cNvSpPr txBox="1"/>
          <p:nvPr/>
        </p:nvSpPr>
        <p:spPr>
          <a:xfrm>
            <a:off x="0" y="4178490"/>
            <a:ext cx="6809436" cy="738664"/>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 </a:t>
            </a:r>
            <a:r>
              <a:rPr lang="en-US" altLang="zh-TW" dirty="0"/>
              <a:t>Zhang et al.</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期刊</a:t>
            </a:r>
            <a:r>
              <a:rPr lang="en-US" altLang="zh-TW" i="1" dirty="0">
                <a:latin typeface="微軟正黑體" panose="020B0604030504040204" pitchFamily="34" charset="-120"/>
                <a:ea typeface="微軟正黑體" panose="020B0604030504040204" pitchFamily="34" charset="-120"/>
              </a:rPr>
              <a:t>: </a:t>
            </a:r>
            <a:r>
              <a:rPr lang="en-US" altLang="zh-TW" dirty="0"/>
              <a:t>Transportation Research Part C</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年分</a:t>
            </a:r>
            <a:r>
              <a:rPr lang="en-US" altLang="zh-TW" i="1" dirty="0">
                <a:latin typeface="微軟正黑體" panose="020B0604030504040204" pitchFamily="34" charset="-120"/>
                <a:ea typeface="微軟正黑體" panose="020B0604030504040204" pitchFamily="34" charset="-120"/>
              </a:rPr>
              <a:t>: 2019</a:t>
            </a:r>
            <a:endParaRPr lang="zh-TW" altLang="zh-TW" i="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600" dirty="0">
                <a:latin typeface="微軟正黑體" panose="020B0604030504040204" pitchFamily="34" charset="-120"/>
                <a:ea typeface="微軟正黑體" panose="020B0604030504040204" pitchFamily="34" charset="-120"/>
              </a:rPr>
              <a:t>受訪者承認對與自動駕駛汽車相關的風險表示了極大的擔憂</a:t>
            </a:r>
            <a:r>
              <a:rPr lang="en-US" altLang="zh-TW" sz="1600" dirty="0">
                <a:latin typeface="微軟正黑體" panose="020B0604030504040204" pitchFamily="34" charset="-120"/>
                <a:ea typeface="微軟正黑體" panose="020B0604030504040204" pitchFamily="34" charset="-120"/>
              </a:rPr>
              <a:t>(Menon et al., 2016; </a:t>
            </a:r>
            <a:r>
              <a:rPr lang="en-US" altLang="zh-TW" sz="1600" dirty="0" err="1">
                <a:latin typeface="微軟正黑體" panose="020B0604030504040204" pitchFamily="34" charset="-120"/>
                <a:ea typeface="微軟正黑體" panose="020B0604030504040204" pitchFamily="34" charset="-120"/>
              </a:rPr>
              <a:t>Nees</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2016; </a:t>
            </a:r>
            <a:r>
              <a:rPr lang="en-US" altLang="zh-TW" sz="1600" dirty="0" err="1">
                <a:latin typeface="微軟正黑體" panose="020B0604030504040204" pitchFamily="34" charset="-120"/>
                <a:ea typeface="微軟正黑體" panose="020B0604030504040204" pitchFamily="34" charset="-120"/>
              </a:rPr>
              <a:t>Schoettle</a:t>
            </a:r>
            <a:r>
              <a:rPr lang="en-US" altLang="zh-TW" sz="1600" dirty="0">
                <a:latin typeface="微軟正黑體" panose="020B0604030504040204" pitchFamily="34" charset="-120"/>
                <a:ea typeface="微軟正黑體" panose="020B0604030504040204" pitchFamily="34" charset="-120"/>
              </a:rPr>
              <a:t> &amp;</a:t>
            </a:r>
            <a:r>
              <a:rPr lang="zh-TW" altLang="en-US" sz="1600" dirty="0">
                <a:latin typeface="微軟正黑體" panose="020B0604030504040204" pitchFamily="34" charset="-120"/>
                <a:ea typeface="微軟正黑體" panose="020B0604030504040204" pitchFamily="34" charset="-120"/>
              </a:rPr>
              <a:t> </a:t>
            </a:r>
            <a:r>
              <a:rPr lang="en-US" altLang="zh-TW" sz="1600" dirty="0" err="1">
                <a:latin typeface="微軟正黑體" panose="020B0604030504040204" pitchFamily="34" charset="-120"/>
                <a:ea typeface="微軟正黑體" panose="020B0604030504040204" pitchFamily="34" charset="-120"/>
              </a:rPr>
              <a:t>Sivak</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2014; </a:t>
            </a:r>
            <a:r>
              <a:rPr lang="en-US" altLang="zh-TW" sz="1600" dirty="0" err="1">
                <a:latin typeface="微軟正黑體" panose="020B0604030504040204" pitchFamily="34" charset="-120"/>
                <a:ea typeface="微軟正黑體" panose="020B0604030504040204" pitchFamily="34" charset="-120"/>
              </a:rPr>
              <a:t>Zmud</a:t>
            </a:r>
            <a:r>
              <a:rPr lang="en-US" altLang="zh-TW" sz="1600" dirty="0">
                <a:latin typeface="微軟正黑體" panose="020B0604030504040204" pitchFamily="34" charset="-120"/>
                <a:ea typeface="微軟正黑體" panose="020B0604030504040204" pitchFamily="34" charset="-120"/>
              </a:rPr>
              <a:t> et</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al.,</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2016a)</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r>
              <a:rPr lang="zh-TW" altLang="en-US" sz="1600" dirty="0">
                <a:latin typeface="微軟正黑體" panose="020B0604030504040204" pitchFamily="34" charset="-120"/>
                <a:ea typeface="微軟正黑體" panose="020B0604030504040204" pitchFamily="34" charset="-120"/>
              </a:rPr>
              <a:t>擔心系統或設備故障導致的安全風險是不太可能使用 </a:t>
            </a:r>
            <a:r>
              <a:rPr lang="en-US" altLang="zh-TW" sz="1600" dirty="0">
                <a:latin typeface="微軟正黑體" panose="020B0604030504040204" pitchFamily="34" charset="-120"/>
                <a:ea typeface="微軟正黑體" panose="020B0604030504040204" pitchFamily="34" charset="-120"/>
              </a:rPr>
              <a:t>AV </a:t>
            </a:r>
            <a:r>
              <a:rPr lang="zh-TW" altLang="en-US" sz="1600" dirty="0">
                <a:latin typeface="微軟正黑體" panose="020B0604030504040204" pitchFamily="34" charset="-120"/>
                <a:ea typeface="微軟正黑體" panose="020B0604030504040204" pitchFamily="34" charset="-120"/>
              </a:rPr>
              <a:t>的最常見原因</a:t>
            </a:r>
            <a:r>
              <a:rPr lang="en-US" altLang="zh-TW" sz="1600" dirty="0">
                <a:latin typeface="微軟正黑體" panose="020B0604030504040204" pitchFamily="34" charset="-120"/>
                <a:ea typeface="微軟正黑體" panose="020B0604030504040204" pitchFamily="34" charset="-120"/>
              </a:rPr>
              <a:t>(</a:t>
            </a:r>
            <a:r>
              <a:rPr lang="en-US" altLang="zh-TW" sz="1600" dirty="0" err="1">
                <a:latin typeface="微軟正黑體" panose="020B0604030504040204" pitchFamily="34" charset="-120"/>
                <a:ea typeface="微軟正黑體" panose="020B0604030504040204" pitchFamily="34" charset="-120"/>
              </a:rPr>
              <a:t>Zmud</a:t>
            </a:r>
            <a:r>
              <a:rPr lang="en-US" altLang="zh-TW" sz="1600" dirty="0">
                <a:latin typeface="微軟正黑體" panose="020B0604030504040204" pitchFamily="34" charset="-120"/>
                <a:ea typeface="微軟正黑體" panose="020B0604030504040204" pitchFamily="34" charset="-120"/>
              </a:rPr>
              <a:t> et al., 2016b)</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r>
              <a:rPr lang="zh-TW" altLang="en-US" sz="1600" dirty="0">
                <a:highlight>
                  <a:srgbClr val="FFFF00"/>
                </a:highlight>
                <a:latin typeface="微軟正黑體" panose="020B0604030504040204" pitchFamily="34" charset="-120"/>
                <a:ea typeface="微軟正黑體" panose="020B0604030504040204" pitchFamily="34" charset="-120"/>
              </a:rPr>
              <a:t>鑑於大多數消費者還沒有機會與 </a:t>
            </a:r>
            <a:r>
              <a:rPr lang="en-US" altLang="zh-TW" sz="1600" dirty="0">
                <a:highlight>
                  <a:srgbClr val="FFFF00"/>
                </a:highlight>
                <a:latin typeface="微軟正黑體" panose="020B0604030504040204" pitchFamily="34" charset="-120"/>
                <a:ea typeface="微軟正黑體" panose="020B0604030504040204" pitchFamily="34" charset="-120"/>
              </a:rPr>
              <a:t>AV </a:t>
            </a:r>
            <a:r>
              <a:rPr lang="zh-TW" altLang="en-US" sz="1600" dirty="0">
                <a:highlight>
                  <a:srgbClr val="FFFF00"/>
                </a:highlight>
                <a:latin typeface="微軟正黑體" panose="020B0604030504040204" pitchFamily="34" charset="-120"/>
                <a:ea typeface="微軟正黑體" panose="020B0604030504040204" pitchFamily="34" charset="-120"/>
              </a:rPr>
              <a:t>互動，信任更準確地稱為</a:t>
            </a:r>
            <a:r>
              <a:rPr lang="zh-TW" altLang="en-US" sz="1600" i="1" dirty="0">
                <a:highlight>
                  <a:srgbClr val="FFFF00"/>
                </a:highlight>
                <a:latin typeface="微軟正黑體" panose="020B0604030504040204" pitchFamily="34" charset="-120"/>
                <a:ea typeface="微軟正黑體" panose="020B0604030504040204" pitchFamily="34" charset="-120"/>
              </a:rPr>
              <a:t>初始信任</a:t>
            </a:r>
            <a:r>
              <a:rPr lang="en-US" altLang="zh-TW" sz="1600" i="1" dirty="0">
                <a:highlight>
                  <a:srgbClr val="FFFF00"/>
                </a:highlight>
                <a:latin typeface="微軟正黑體" panose="020B0604030504040204" pitchFamily="34" charset="-120"/>
                <a:ea typeface="微軟正黑體" panose="020B0604030504040204" pitchFamily="34" charset="-120"/>
              </a:rPr>
              <a:t>(</a:t>
            </a:r>
            <a:r>
              <a:rPr lang="en-US" altLang="zh-TW" sz="1600" dirty="0">
                <a:highlight>
                  <a:srgbClr val="FFFF00"/>
                </a:highlight>
                <a:latin typeface="微軟正黑體" panose="020B0604030504040204" pitchFamily="34" charset="-120"/>
                <a:ea typeface="微軟正黑體" panose="020B0604030504040204" pitchFamily="34" charset="-120"/>
              </a:rPr>
              <a:t>Hoff &amp;</a:t>
            </a:r>
            <a:r>
              <a:rPr lang="zh-TW" altLang="en-US" sz="1600" dirty="0">
                <a:highlight>
                  <a:srgbClr val="FFFF00"/>
                </a:highlight>
                <a:latin typeface="微軟正黑體" panose="020B0604030504040204" pitchFamily="34" charset="-120"/>
                <a:ea typeface="微軟正黑體" panose="020B0604030504040204" pitchFamily="34" charset="-120"/>
              </a:rPr>
              <a:t> </a:t>
            </a:r>
            <a:r>
              <a:rPr lang="en-US" altLang="zh-TW" sz="1600" dirty="0">
                <a:highlight>
                  <a:srgbClr val="FFFF00"/>
                </a:highlight>
                <a:latin typeface="微軟正黑體" panose="020B0604030504040204" pitchFamily="34" charset="-120"/>
                <a:ea typeface="微軟正黑體" panose="020B0604030504040204" pitchFamily="34" charset="-120"/>
              </a:rPr>
              <a:t>Bashir 2015)</a:t>
            </a:r>
            <a:r>
              <a:rPr lang="zh-TW" altLang="en-US" sz="1600" dirty="0">
                <a:highlight>
                  <a:srgbClr val="FFFF00"/>
                </a:highlight>
                <a:latin typeface="微軟正黑體" panose="020B0604030504040204" pitchFamily="34" charset="-120"/>
                <a:ea typeface="微軟正黑體" panose="020B0604030504040204" pitchFamily="34" charset="-120"/>
              </a:rPr>
              <a:t>。</a:t>
            </a:r>
            <a:endParaRPr lang="en-US" altLang="zh-TW" sz="1600" dirty="0">
              <a:highlight>
                <a:srgbClr val="FFFF00"/>
              </a:highlight>
              <a:latin typeface="微軟正黑體" panose="020B0604030504040204" pitchFamily="34" charset="-120"/>
              <a:ea typeface="微軟正黑體" panose="020B0604030504040204" pitchFamily="34" charset="-120"/>
            </a:endParaRPr>
          </a:p>
          <a:p>
            <a:r>
              <a:rPr lang="zh-TW" altLang="en-US" sz="1600" dirty="0">
                <a:highlight>
                  <a:srgbClr val="FFFF00"/>
                </a:highlight>
                <a:latin typeface="微軟正黑體" panose="020B0604030504040204" pitchFamily="34" charset="-120"/>
                <a:ea typeface="微軟正黑體" panose="020B0604030504040204" pitchFamily="34" charset="-120"/>
              </a:rPr>
              <a:t>自動化必須首先證明自己對駕駛有用，才能建立信任。許多研究證實了有用性在建立信任方面的重要作用</a:t>
            </a:r>
            <a:r>
              <a:rPr lang="en-US" altLang="zh-TW" sz="1600" dirty="0">
                <a:highlight>
                  <a:srgbClr val="FFFF00"/>
                </a:highlight>
                <a:latin typeface="微軟正黑體" panose="020B0604030504040204" pitchFamily="34" charset="-120"/>
                <a:ea typeface="微軟正黑體" panose="020B0604030504040204" pitchFamily="34" charset="-120"/>
              </a:rPr>
              <a:t>(</a:t>
            </a:r>
            <a:r>
              <a:rPr lang="en-US" altLang="zh-TW" sz="1600" dirty="0" err="1">
                <a:highlight>
                  <a:srgbClr val="FFFF00"/>
                </a:highlight>
                <a:latin typeface="微軟正黑體" panose="020B0604030504040204" pitchFamily="34" charset="-120"/>
                <a:ea typeface="微軟正黑體" panose="020B0604030504040204" pitchFamily="34" charset="-120"/>
              </a:rPr>
              <a:t>Benamati</a:t>
            </a:r>
            <a:r>
              <a:rPr lang="en-US" altLang="zh-TW" sz="1600" dirty="0">
                <a:highlight>
                  <a:srgbClr val="FFFF00"/>
                </a:highlight>
                <a:latin typeface="微軟正黑體" panose="020B0604030504040204" pitchFamily="34" charset="-120"/>
                <a:ea typeface="微軟正黑體" panose="020B0604030504040204" pitchFamily="34" charset="-120"/>
              </a:rPr>
              <a:t> et al., 2010; Kim &amp;</a:t>
            </a:r>
            <a:r>
              <a:rPr lang="zh-TW" altLang="en-US" sz="1600" dirty="0">
                <a:highlight>
                  <a:srgbClr val="FFFF00"/>
                </a:highlight>
                <a:latin typeface="微軟正黑體" panose="020B0604030504040204" pitchFamily="34" charset="-120"/>
                <a:ea typeface="微軟正黑體" panose="020B0604030504040204" pitchFamily="34" charset="-120"/>
              </a:rPr>
              <a:t> </a:t>
            </a:r>
            <a:r>
              <a:rPr lang="en-US" altLang="zh-TW" sz="1600" dirty="0">
                <a:highlight>
                  <a:srgbClr val="FFFF00"/>
                </a:highlight>
                <a:latin typeface="微軟正黑體" panose="020B0604030504040204" pitchFamily="34" charset="-120"/>
                <a:ea typeface="微軟正黑體" panose="020B0604030504040204" pitchFamily="34" charset="-120"/>
              </a:rPr>
              <a:t>Peterson,</a:t>
            </a:r>
            <a:r>
              <a:rPr lang="zh-TW" altLang="en-US" sz="1600" dirty="0">
                <a:highlight>
                  <a:srgbClr val="FFFF00"/>
                </a:highlight>
                <a:latin typeface="微軟正黑體" panose="020B0604030504040204" pitchFamily="34" charset="-120"/>
                <a:ea typeface="微軟正黑體" panose="020B0604030504040204" pitchFamily="34" charset="-120"/>
              </a:rPr>
              <a:t> </a:t>
            </a:r>
            <a:r>
              <a:rPr lang="en-US" altLang="zh-TW" sz="1600" dirty="0">
                <a:highlight>
                  <a:srgbClr val="FFFF00"/>
                </a:highlight>
                <a:latin typeface="微軟正黑體" panose="020B0604030504040204" pitchFamily="34" charset="-120"/>
                <a:ea typeface="微軟正黑體" panose="020B0604030504040204" pitchFamily="34" charset="-120"/>
              </a:rPr>
              <a:t>2017; Yang et</a:t>
            </a:r>
            <a:r>
              <a:rPr lang="zh-TW" altLang="en-US" sz="1600" dirty="0">
                <a:highlight>
                  <a:srgbClr val="FFFF00"/>
                </a:highlight>
                <a:latin typeface="微軟正黑體" panose="020B0604030504040204" pitchFamily="34" charset="-120"/>
                <a:ea typeface="微軟正黑體" panose="020B0604030504040204" pitchFamily="34" charset="-120"/>
              </a:rPr>
              <a:t> </a:t>
            </a:r>
            <a:r>
              <a:rPr lang="en-US" altLang="zh-TW" sz="1600" dirty="0">
                <a:highlight>
                  <a:srgbClr val="FFFF00"/>
                </a:highlight>
                <a:latin typeface="微軟正黑體" panose="020B0604030504040204" pitchFamily="34" charset="-120"/>
                <a:ea typeface="微軟正黑體" panose="020B0604030504040204" pitchFamily="34" charset="-120"/>
              </a:rPr>
              <a:t>al.,</a:t>
            </a:r>
            <a:r>
              <a:rPr lang="zh-TW" altLang="en-US" sz="1600" dirty="0">
                <a:highlight>
                  <a:srgbClr val="FFFF00"/>
                </a:highlight>
                <a:latin typeface="微軟正黑體" panose="020B0604030504040204" pitchFamily="34" charset="-120"/>
                <a:ea typeface="微軟正黑體" panose="020B0604030504040204" pitchFamily="34" charset="-120"/>
              </a:rPr>
              <a:t> </a:t>
            </a:r>
            <a:r>
              <a:rPr lang="en-US" altLang="zh-TW" sz="1600" dirty="0">
                <a:highlight>
                  <a:srgbClr val="FFFF00"/>
                </a:highlight>
                <a:latin typeface="微軟正黑體" panose="020B0604030504040204" pitchFamily="34" charset="-120"/>
                <a:ea typeface="微軟正黑體" panose="020B0604030504040204" pitchFamily="34" charset="-120"/>
              </a:rPr>
              <a:t>2015)</a:t>
            </a:r>
            <a:r>
              <a:rPr lang="zh-TW" altLang="en-US" sz="1600" dirty="0">
                <a:highlight>
                  <a:srgbClr val="FFFF00"/>
                </a:highlight>
                <a:latin typeface="微軟正黑體" panose="020B0604030504040204" pitchFamily="34" charset="-120"/>
                <a:ea typeface="微軟正黑體" panose="020B0604030504040204" pitchFamily="34" charset="-120"/>
              </a:rPr>
              <a:t>。</a:t>
            </a:r>
            <a:endParaRPr lang="en-US" altLang="zh-TW" sz="1600" dirty="0">
              <a:highlight>
                <a:srgbClr val="FFFF00"/>
              </a:highlight>
              <a:latin typeface="微軟正黑體" panose="020B0604030504040204" pitchFamily="34" charset="-120"/>
              <a:ea typeface="微軟正黑體" panose="020B0604030504040204" pitchFamily="34" charset="-120"/>
            </a:endParaRPr>
          </a:p>
          <a:p>
            <a:endParaRPr lang="zh-TW" altLang="en-US" sz="1600" dirty="0">
              <a:latin typeface="微軟正黑體" panose="020B0604030504040204" pitchFamily="34" charset="-120"/>
              <a:ea typeface="微軟正黑體" panose="020B0604030504040204" pitchFamily="34" charset="-120"/>
            </a:endParaRPr>
          </a:p>
          <a:p>
            <a:endParaRPr lang="en-US" altLang="zh-TW" sz="1600" dirty="0">
              <a:latin typeface="微軟正黑體" panose="020B0604030504040204" pitchFamily="34" charset="-120"/>
              <a:ea typeface="微軟正黑體" panose="020B0604030504040204" pitchFamily="34" charset="-120"/>
            </a:endParaRPr>
          </a:p>
          <a:p>
            <a:endParaRPr lang="zh-TW" altLang="en-US" sz="1600" dirty="0">
              <a:latin typeface="微軟正黑體" panose="020B0604030504040204" pitchFamily="34" charset="-120"/>
              <a:ea typeface="微軟正黑體" panose="020B0604030504040204" pitchFamily="34" charset="-120"/>
            </a:endParaRPr>
          </a:p>
          <a:p>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26381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err="1">
                <a:latin typeface="微軟正黑體" panose="020B0604030504040204" pitchFamily="34" charset="-120"/>
                <a:ea typeface="微軟正黑體" panose="020B0604030504040204" pitchFamily="34" charset="-120"/>
              </a:rPr>
              <a:t>Hergeth</a:t>
            </a:r>
            <a:r>
              <a:rPr lang="en-US" altLang="zh-TW" dirty="0">
                <a:latin typeface="微軟正黑體" panose="020B0604030504040204" pitchFamily="34" charset="-120"/>
                <a:ea typeface="微軟正黑體" panose="020B0604030504040204" pitchFamily="34" charset="-120"/>
              </a:rPr>
              <a:t> et al.(2016)</a:t>
            </a:r>
            <a:r>
              <a:rPr lang="zh-TW" altLang="en-US" dirty="0">
                <a:latin typeface="微軟正黑體" panose="020B0604030504040204" pitchFamily="34" charset="-120"/>
                <a:ea typeface="微軟正黑體" panose="020B0604030504040204" pitchFamily="34" charset="-120"/>
              </a:rPr>
              <a:t>和</a:t>
            </a:r>
            <a:r>
              <a:rPr lang="en-US" altLang="zh-TW"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Körber</a:t>
            </a:r>
            <a:r>
              <a:rPr lang="en-US" altLang="zh-TW" dirty="0">
                <a:latin typeface="微軟正黑體" panose="020B0604030504040204" pitchFamily="34" charset="-120"/>
                <a:ea typeface="微軟正黑體" panose="020B0604030504040204" pitchFamily="34" charset="-120"/>
              </a:rPr>
              <a:t>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al.(2018)</a:t>
            </a:r>
            <a:r>
              <a:rPr lang="zh-TW" altLang="en-US" dirty="0">
                <a:latin typeface="微軟正黑體" panose="020B0604030504040204" pitchFamily="34" charset="-120"/>
                <a:ea typeface="微軟正黑體" panose="020B0604030504040204" pitchFamily="34" charset="-120"/>
              </a:rPr>
              <a:t>發現對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系統信任度較高的人在執行與駕駛無關的次要任務時，往往不太頻繁地監控自動化。</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要求駕駛員接管控制時，這種監控行為會導致更長的反應時間</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Körber</a:t>
            </a:r>
            <a:r>
              <a:rPr lang="en-US" altLang="zh-TW" dirty="0">
                <a:latin typeface="微軟正黑體" panose="020B0604030504040204" pitchFamily="34" charset="-120"/>
                <a:ea typeface="微軟正黑體" panose="020B0604030504040204" pitchFamily="34" charset="-120"/>
              </a:rPr>
              <a:t> et al., 2018; </a:t>
            </a:r>
            <a:r>
              <a:rPr lang="en-US" altLang="zh-TW" dirty="0" err="1">
                <a:latin typeface="微軟正黑體" panose="020B0604030504040204" pitchFamily="34" charset="-120"/>
                <a:ea typeface="微軟正黑體" panose="020B0604030504040204" pitchFamily="34" charset="-120"/>
              </a:rPr>
              <a:t>Payre</a:t>
            </a:r>
            <a:r>
              <a:rPr lang="en-US" altLang="zh-TW" dirty="0">
                <a:latin typeface="微軟正黑體" panose="020B0604030504040204" pitchFamily="34" charset="-120"/>
                <a:ea typeface="微軟正黑體" panose="020B0604030504040204" pitchFamily="34" charset="-120"/>
              </a:rPr>
              <a:t>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2017)</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endParaRPr lang="zh-TW" altLang="en-US" sz="1600" dirty="0">
              <a:latin typeface="微軟正黑體" panose="020B0604030504040204" pitchFamily="34" charset="-120"/>
              <a:ea typeface="微軟正黑體" panose="020B0604030504040204" pitchFamily="34" charset="-120"/>
            </a:endParaRPr>
          </a:p>
          <a:p>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50503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ECF0AA-0867-4BBF-9BBF-15F7767EB550}"/>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1057AF23-F972-4861-94B6-CB53C66FEA9A}"/>
              </a:ext>
            </a:extLst>
          </p:cNvPr>
          <p:cNvSpPr>
            <a:spLocks noGrp="1"/>
          </p:cNvSpPr>
          <p:nvPr>
            <p:ph type="body" idx="1"/>
          </p:nvPr>
        </p:nvSpPr>
        <p:spPr>
          <a:xfrm>
            <a:off x="407137" y="2026625"/>
            <a:ext cx="8329726" cy="2724300"/>
          </a:xfrm>
        </p:spPr>
        <p:txBody>
          <a:bodyPr/>
          <a:lstStyle/>
          <a:p>
            <a:r>
              <a:rPr lang="zh-TW" altLang="en-US" dirty="0">
                <a:latin typeface="微軟正黑體" panose="020B0604030504040204" pitchFamily="34" charset="-120"/>
                <a:ea typeface="微軟正黑體" panose="020B0604030504040204" pitchFamily="34" charset="-120"/>
              </a:rPr>
              <a:t>行為為意圖</a:t>
            </a:r>
            <a:r>
              <a:rPr lang="en-US" altLang="zh-TW" dirty="0">
                <a:latin typeface="微軟正黑體" panose="020B0604030504040204" pitchFamily="34" charset="-120"/>
                <a:ea typeface="微軟正黑體" panose="020B0604030504040204" pitchFamily="34" charset="-120"/>
              </a:rPr>
              <a:t>(BI):</a:t>
            </a:r>
            <a:r>
              <a:rPr lang="zh-TW" altLang="en-US" dirty="0">
                <a:latin typeface="微軟正黑體" panose="020B0604030504040204" pitchFamily="34" charset="-120"/>
                <a:ea typeface="微軟正黑體" panose="020B0604030504040204" pitchFamily="34" charset="-120"/>
              </a:rPr>
              <a:t>是指個人使用技術的程度。</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感知有用性</a:t>
            </a:r>
            <a:r>
              <a:rPr lang="en-US" altLang="zh-TW" dirty="0">
                <a:latin typeface="微軟正黑體" panose="020B0604030504040204" pitchFamily="34" charset="-120"/>
                <a:ea typeface="微軟正黑體" panose="020B0604030504040204" pitchFamily="34" charset="-120"/>
              </a:rPr>
              <a:t>(PU):</a:t>
            </a:r>
            <a:r>
              <a:rPr lang="zh-TW" altLang="en-US" dirty="0">
                <a:latin typeface="微軟正黑體" panose="020B0604030504040204" pitchFamily="34" charset="-120"/>
                <a:ea typeface="微軟正黑體" panose="020B0604030504040204" pitchFamily="34" charset="-120"/>
              </a:rPr>
              <a:t>是指一個人認為使用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會提高他或她的表現的程度。</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感知易用性</a:t>
            </a:r>
            <a:r>
              <a:rPr lang="en-US" altLang="zh-TW" dirty="0">
                <a:latin typeface="微軟正黑體" panose="020B0604030504040204" pitchFamily="34" charset="-120"/>
                <a:ea typeface="微軟正黑體" panose="020B0604030504040204" pitchFamily="34" charset="-120"/>
              </a:rPr>
              <a:t>(PEOU):</a:t>
            </a:r>
            <a:r>
              <a:rPr lang="zh-TW" altLang="en-US" dirty="0">
                <a:latin typeface="微軟正黑體" panose="020B0604030504040204" pitchFamily="34" charset="-120"/>
                <a:ea typeface="微軟正黑體" panose="020B0604030504040204" pitchFamily="34" charset="-120"/>
              </a:rPr>
              <a:t>是指一個人認為使用</a:t>
            </a:r>
            <a:r>
              <a:rPr lang="en-US" altLang="zh-TW" dirty="0">
                <a:latin typeface="微軟正黑體" panose="020B0604030504040204" pitchFamily="34" charset="-120"/>
                <a:ea typeface="微軟正黑體" panose="020B0604030504040204" pitchFamily="34" charset="-120"/>
              </a:rPr>
              <a:t>AV</a:t>
            </a:r>
            <a:r>
              <a:rPr lang="zh-TW" altLang="en-US" dirty="0">
                <a:latin typeface="微軟正黑體" panose="020B0604030504040204" pitchFamily="34" charset="-120"/>
                <a:ea typeface="微軟正黑體" panose="020B0604030504040204" pitchFamily="34" charset="-120"/>
              </a:rPr>
              <a:t>輕鬆的程度。</a:t>
            </a:r>
          </a:p>
        </p:txBody>
      </p:sp>
      <p:sp>
        <p:nvSpPr>
          <p:cNvPr id="5" name="投影片編號版面配置區 4">
            <a:extLst>
              <a:ext uri="{FF2B5EF4-FFF2-40B4-BE49-F238E27FC236}">
                <a16:creationId xmlns:a16="http://schemas.microsoft.com/office/drawing/2014/main" id="{0BF37445-D831-4054-86D8-664CA1A99B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780773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sp>
        <p:nvSpPr>
          <p:cNvPr id="2" name="文字版面配置區 1">
            <a:extLst>
              <a:ext uri="{FF2B5EF4-FFF2-40B4-BE49-F238E27FC236}">
                <a16:creationId xmlns:a16="http://schemas.microsoft.com/office/drawing/2014/main" id="{80E68A19-AA3C-4CCB-8D18-2B4EF39709AB}"/>
              </a:ext>
            </a:extLst>
          </p:cNvPr>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態度有兩個主要的預測因子，即 </a:t>
            </a:r>
            <a:r>
              <a:rPr lang="en-US" altLang="zh-TW" dirty="0">
                <a:latin typeface="微軟正黑體" panose="020B0604030504040204" pitchFamily="34" charset="-120"/>
                <a:ea typeface="微軟正黑體" panose="020B0604030504040204" pitchFamily="34" charset="-120"/>
              </a:rPr>
              <a:t>PU </a:t>
            </a:r>
            <a:r>
              <a:rPr lang="zh-TW" altLang="en-US" dirty="0">
                <a:latin typeface="微軟正黑體" panose="020B0604030504040204" pitchFamily="34" charset="-120"/>
                <a:ea typeface="微軟正黑體" panose="020B0604030504040204" pitchFamily="34" charset="-120"/>
              </a:rPr>
              <a:t>和 </a:t>
            </a:r>
            <a:r>
              <a:rPr lang="en-US" altLang="zh-TW" dirty="0">
                <a:latin typeface="微軟正黑體" panose="020B0604030504040204" pitchFamily="34" charset="-120"/>
                <a:ea typeface="微軟正黑體" panose="020B0604030504040204" pitchFamily="34" charset="-120"/>
              </a:rPr>
              <a:t>PEOU</a:t>
            </a:r>
            <a:r>
              <a:rPr lang="zh-TW" altLang="en-US" dirty="0">
                <a:latin typeface="微軟正黑體" panose="020B0604030504040204" pitchFamily="34" charset="-120"/>
                <a:ea typeface="微軟正黑體" panose="020B0604030504040204" pitchFamily="34" charset="-120"/>
              </a:rPr>
              <a:t>。</a:t>
            </a:r>
          </a:p>
        </p:txBody>
      </p:sp>
      <p:sp>
        <p:nvSpPr>
          <p:cNvPr id="3" name="文字版面配置區 2">
            <a:extLst>
              <a:ext uri="{FF2B5EF4-FFF2-40B4-BE49-F238E27FC236}">
                <a16:creationId xmlns:a16="http://schemas.microsoft.com/office/drawing/2014/main" id="{1FF9FB37-8A62-4387-A66A-F2099204CB7E}"/>
              </a:ext>
            </a:extLst>
          </p:cNvPr>
          <p:cNvSpPr>
            <a:spLocks noGrp="1"/>
          </p:cNvSpPr>
          <p:nvPr>
            <p:ph type="body" idx="2"/>
          </p:nvPr>
        </p:nvSpPr>
        <p:spPr/>
        <p:txBody>
          <a:bodyPr/>
          <a:lstStyle/>
          <a:p>
            <a:r>
              <a:rPr lang="en-US" altLang="zh-TW" dirty="0">
                <a:latin typeface="微軟正黑體" panose="020B0604030504040204" pitchFamily="34" charset="-120"/>
                <a:ea typeface="微軟正黑體" panose="020B0604030504040204" pitchFamily="34" charset="-120"/>
              </a:rPr>
              <a:t>TAM </a:t>
            </a:r>
            <a:r>
              <a:rPr lang="zh-TW" altLang="en-US" dirty="0">
                <a:latin typeface="微軟正黑體" panose="020B0604030504040204" pitchFamily="34" charset="-120"/>
                <a:ea typeface="微軟正黑體" panose="020B0604030504040204" pitchFamily="34" charset="-120"/>
              </a:rPr>
              <a:t>中而信任透過 </a:t>
            </a:r>
            <a:r>
              <a:rPr lang="en-US" altLang="zh-TW" dirty="0">
                <a:latin typeface="微軟正黑體" panose="020B0604030504040204" pitchFamily="34" charset="-120"/>
                <a:ea typeface="微軟正黑體" panose="020B0604030504040204" pitchFamily="34" charset="-120"/>
              </a:rPr>
              <a:t>PEOU </a:t>
            </a:r>
            <a:r>
              <a:rPr lang="zh-TW" altLang="en-US" dirty="0">
                <a:latin typeface="微軟正黑體" panose="020B0604030504040204" pitchFamily="34" charset="-120"/>
                <a:ea typeface="微軟正黑體" panose="020B0604030504040204" pitchFamily="34" charset="-120"/>
              </a:rPr>
              <a:t>和 </a:t>
            </a:r>
            <a:r>
              <a:rPr lang="en-US" altLang="zh-TW" dirty="0">
                <a:latin typeface="微軟正黑體" panose="020B0604030504040204" pitchFamily="34" charset="-120"/>
                <a:ea typeface="微軟正黑體" panose="020B0604030504040204" pitchFamily="34" charset="-120"/>
              </a:rPr>
              <a:t>PU </a:t>
            </a:r>
            <a:r>
              <a:rPr lang="zh-TW" altLang="en-US" dirty="0">
                <a:latin typeface="微軟正黑體" panose="020B0604030504040204" pitchFamily="34" charset="-120"/>
                <a:ea typeface="微軟正黑體" panose="020B0604030504040204" pitchFamily="34" charset="-120"/>
              </a:rPr>
              <a:t>影響態度和 </a:t>
            </a:r>
            <a:r>
              <a:rPr lang="en-US" altLang="zh-TW" dirty="0">
                <a:latin typeface="微軟正黑體" panose="020B0604030504040204" pitchFamily="34" charset="-120"/>
                <a:ea typeface="微軟正黑體" panose="020B0604030504040204" pitchFamily="34" charset="-120"/>
              </a:rPr>
              <a:t>BI</a:t>
            </a:r>
            <a:r>
              <a:rPr lang="zh-TW" altLang="en-US" dirty="0">
                <a:latin typeface="微軟正黑體" panose="020B0604030504040204" pitchFamily="34" charset="-120"/>
                <a:ea typeface="微軟正黑體" panose="020B0604030504040204" pitchFamily="34" charset="-120"/>
              </a:rPr>
              <a:t>。</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pic>
        <p:nvPicPr>
          <p:cNvPr id="4" name="圖片 3">
            <a:extLst>
              <a:ext uri="{FF2B5EF4-FFF2-40B4-BE49-F238E27FC236}">
                <a16:creationId xmlns:a16="http://schemas.microsoft.com/office/drawing/2014/main" id="{69E18D5F-AD61-423F-9D2C-CD353F91EAFE}"/>
              </a:ext>
            </a:extLst>
          </p:cNvPr>
          <p:cNvPicPr>
            <a:picLocks noChangeAspect="1"/>
          </p:cNvPicPr>
          <p:nvPr/>
        </p:nvPicPr>
        <p:blipFill>
          <a:blip r:embed="rId3"/>
          <a:stretch>
            <a:fillRect/>
          </a:stretch>
        </p:blipFill>
        <p:spPr>
          <a:xfrm>
            <a:off x="969980" y="2722281"/>
            <a:ext cx="3066889" cy="1264454"/>
          </a:xfrm>
          <a:prstGeom prst="rect">
            <a:avLst/>
          </a:prstGeom>
        </p:spPr>
      </p:pic>
      <p:pic>
        <p:nvPicPr>
          <p:cNvPr id="25" name="圖片 24">
            <a:extLst>
              <a:ext uri="{FF2B5EF4-FFF2-40B4-BE49-F238E27FC236}">
                <a16:creationId xmlns:a16="http://schemas.microsoft.com/office/drawing/2014/main" id="{AFE496B0-C115-41DC-B22E-3EFC56E55399}"/>
              </a:ext>
            </a:extLst>
          </p:cNvPr>
          <p:cNvPicPr>
            <a:picLocks noChangeAspect="1"/>
          </p:cNvPicPr>
          <p:nvPr/>
        </p:nvPicPr>
        <p:blipFill>
          <a:blip r:embed="rId4"/>
          <a:stretch>
            <a:fillRect/>
          </a:stretch>
        </p:blipFill>
        <p:spPr>
          <a:xfrm>
            <a:off x="4684508" y="2739288"/>
            <a:ext cx="3489512" cy="1151253"/>
          </a:xfrm>
          <a:prstGeom prst="rect">
            <a:avLst/>
          </a:prstGeom>
        </p:spPr>
      </p:pic>
      <p:sp>
        <p:nvSpPr>
          <p:cNvPr id="5" name="矩形 4">
            <a:extLst>
              <a:ext uri="{FF2B5EF4-FFF2-40B4-BE49-F238E27FC236}">
                <a16:creationId xmlns:a16="http://schemas.microsoft.com/office/drawing/2014/main" id="{86A5E784-DA5B-4B34-A569-6FE59C5D5D54}"/>
              </a:ext>
            </a:extLst>
          </p:cNvPr>
          <p:cNvSpPr/>
          <p:nvPr/>
        </p:nvSpPr>
        <p:spPr>
          <a:xfrm>
            <a:off x="293683" y="4221873"/>
            <a:ext cx="4572000" cy="307777"/>
          </a:xfrm>
          <a:prstGeom prst="rect">
            <a:avLst/>
          </a:prstGeom>
        </p:spPr>
        <p:txBody>
          <a:bodyPr>
            <a:spAutoFit/>
          </a:bodyPr>
          <a:lstStyle/>
          <a:p>
            <a:r>
              <a:rPr lang="en-US" altLang="zh-TW" dirty="0">
                <a:latin typeface="微軟正黑體" panose="020B0604030504040204" pitchFamily="34" charset="-120"/>
                <a:ea typeface="微軟正黑體" panose="020B0604030504040204" pitchFamily="34" charset="-120"/>
              </a:rPr>
              <a:t>Davis, </a:t>
            </a:r>
            <a:r>
              <a:rPr lang="en-US" altLang="zh-TW" dirty="0" err="1">
                <a:latin typeface="微軟正黑體" panose="020B0604030504040204" pitchFamily="34" charset="-120"/>
                <a:ea typeface="微軟正黑體" panose="020B0604030504040204" pitchFamily="34" charset="-120"/>
              </a:rPr>
              <a:t>Bagozzi</a:t>
            </a:r>
            <a:r>
              <a:rPr lang="en-US" altLang="zh-TW" dirty="0">
                <a:latin typeface="微軟正黑體" panose="020B0604030504040204" pitchFamily="34" charset="-120"/>
                <a:ea typeface="微軟正黑體" panose="020B0604030504040204" pitchFamily="34" charset="-120"/>
              </a:rPr>
              <a:t>, and </a:t>
            </a:r>
            <a:r>
              <a:rPr lang="en-US" altLang="zh-TW" dirty="0" err="1">
                <a:latin typeface="微軟正黑體" panose="020B0604030504040204" pitchFamily="34" charset="-120"/>
                <a:ea typeface="微軟正黑體" panose="020B0604030504040204" pitchFamily="34" charset="-120"/>
              </a:rPr>
              <a:t>Warshaw</a:t>
            </a:r>
            <a:r>
              <a:rPr lang="en-US" altLang="zh-TW" dirty="0">
                <a:latin typeface="微軟正黑體" panose="020B0604030504040204" pitchFamily="34" charset="-120"/>
                <a:ea typeface="微軟正黑體" panose="020B0604030504040204" pitchFamily="34" charset="-120"/>
              </a:rPr>
              <a:t>(1989)</a:t>
            </a:r>
            <a:r>
              <a:rPr lang="zh-TW" altLang="en-US" dirty="0">
                <a:latin typeface="微軟正黑體" panose="020B0604030504040204" pitchFamily="34" charset="-120"/>
                <a:ea typeface="微軟正黑體" panose="020B0604030504040204" pitchFamily="34" charset="-120"/>
              </a:rPr>
              <a:t>的原始</a:t>
            </a:r>
            <a:r>
              <a:rPr lang="en-US" altLang="zh-TW" dirty="0">
                <a:latin typeface="微軟正黑體" panose="020B0604030504040204" pitchFamily="34" charset="-120"/>
                <a:ea typeface="微軟正黑體" panose="020B0604030504040204" pitchFamily="34" charset="-120"/>
              </a:rPr>
              <a:t>TAM</a:t>
            </a:r>
            <a:endParaRPr lang="zh-TW" altLang="en-US" dirty="0">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2A8244F7-F6BB-4AD4-8722-C19BE2F0CA3A}"/>
              </a:ext>
            </a:extLst>
          </p:cNvPr>
          <p:cNvSpPr/>
          <p:nvPr/>
        </p:nvSpPr>
        <p:spPr>
          <a:xfrm>
            <a:off x="4660190" y="4196760"/>
            <a:ext cx="3578224" cy="307777"/>
          </a:xfrm>
          <a:prstGeom prst="rect">
            <a:avLst/>
          </a:prstGeom>
        </p:spPr>
        <p:txBody>
          <a:bodyPr wrap="none">
            <a:spAutoFit/>
          </a:bodyPr>
          <a:lstStyle/>
          <a:p>
            <a:r>
              <a:rPr lang="en-US" altLang="zh-TW" dirty="0" err="1">
                <a:latin typeface="微軟正黑體" panose="020B0604030504040204" pitchFamily="34" charset="-120"/>
                <a:ea typeface="微軟正黑體" panose="020B0604030504040204" pitchFamily="34" charset="-120"/>
              </a:rPr>
              <a:t>Ghazizadeh</a:t>
            </a:r>
            <a:r>
              <a:rPr lang="en-US" altLang="zh-TW" dirty="0">
                <a:latin typeface="微軟正黑體" panose="020B0604030504040204" pitchFamily="34" charset="-120"/>
                <a:ea typeface="微軟正黑體" panose="020B0604030504040204" pitchFamily="34" charset="-120"/>
              </a:rPr>
              <a:t>, Lee, and Boyle (2012)</a:t>
            </a:r>
            <a:r>
              <a:rPr lang="zh-TW" altLang="en-US" dirty="0">
                <a:latin typeface="微軟正黑體" panose="020B0604030504040204" pitchFamily="34" charset="-120"/>
                <a:ea typeface="微軟正黑體" panose="020B0604030504040204" pitchFamily="34" charset="-120"/>
              </a:rPr>
              <a:t>的模型</a:t>
            </a:r>
          </a:p>
        </p:txBody>
      </p:sp>
    </p:spTree>
    <p:extLst>
      <p:ext uri="{BB962C8B-B14F-4D97-AF65-F5344CB8AC3E}">
        <p14:creationId xmlns:p14="http://schemas.microsoft.com/office/powerpoint/2010/main" val="3382683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sp>
        <p:nvSpPr>
          <p:cNvPr id="2" name="文字版面配置區 1">
            <a:extLst>
              <a:ext uri="{FF2B5EF4-FFF2-40B4-BE49-F238E27FC236}">
                <a16:creationId xmlns:a16="http://schemas.microsoft.com/office/drawing/2014/main" id="{9C278AF0-BBC0-4BD5-A4A4-A429FC1F5DC9}"/>
              </a:ext>
            </a:extLst>
          </p:cNvPr>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通過結合信任和風險感知來預測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接受度。</a:t>
            </a:r>
          </a:p>
        </p:txBody>
      </p:sp>
      <p:sp>
        <p:nvSpPr>
          <p:cNvPr id="3" name="文字版面配置區 2">
            <a:extLst>
              <a:ext uri="{FF2B5EF4-FFF2-40B4-BE49-F238E27FC236}">
                <a16:creationId xmlns:a16="http://schemas.microsoft.com/office/drawing/2014/main" id="{C92C9C6A-DDEF-41EE-91B3-48366E9E0D98}"/>
              </a:ext>
            </a:extLst>
          </p:cNvPr>
          <p:cNvSpPr>
            <a:spLocks noGrp="1"/>
          </p:cNvSpPr>
          <p:nvPr>
            <p:ph type="body" idx="2"/>
          </p:nvPr>
        </p:nvSpPr>
        <p:spPr/>
        <p:txBody>
          <a:bodyPr/>
          <a:lstStyle/>
          <a:p>
            <a:r>
              <a:rPr lang="zh-TW" altLang="en-US" dirty="0">
                <a:latin typeface="微軟正黑體" panose="020B0604030504040204" pitchFamily="34" charset="-120"/>
                <a:ea typeface="微軟正黑體" panose="020B0604030504040204" pitchFamily="34" charset="-120"/>
              </a:rPr>
              <a:t>可靠性、安全風險和隱私風險是信任因素的</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pic>
        <p:nvPicPr>
          <p:cNvPr id="4" name="圖片 3">
            <a:extLst>
              <a:ext uri="{FF2B5EF4-FFF2-40B4-BE49-F238E27FC236}">
                <a16:creationId xmlns:a16="http://schemas.microsoft.com/office/drawing/2014/main" id="{B2BFEA7E-ED30-461E-9689-EC3D6C7EC524}"/>
              </a:ext>
            </a:extLst>
          </p:cNvPr>
          <p:cNvPicPr>
            <a:picLocks noChangeAspect="1"/>
          </p:cNvPicPr>
          <p:nvPr/>
        </p:nvPicPr>
        <p:blipFill>
          <a:blip r:embed="rId3"/>
          <a:stretch>
            <a:fillRect/>
          </a:stretch>
        </p:blipFill>
        <p:spPr>
          <a:xfrm>
            <a:off x="911015" y="2476564"/>
            <a:ext cx="3184820" cy="1521568"/>
          </a:xfrm>
          <a:prstGeom prst="rect">
            <a:avLst/>
          </a:prstGeom>
        </p:spPr>
      </p:pic>
      <p:sp>
        <p:nvSpPr>
          <p:cNvPr id="5" name="矩形 4">
            <a:extLst>
              <a:ext uri="{FF2B5EF4-FFF2-40B4-BE49-F238E27FC236}">
                <a16:creationId xmlns:a16="http://schemas.microsoft.com/office/drawing/2014/main" id="{D446C9EA-4957-43B0-89AA-643CE42FD6AC}"/>
              </a:ext>
            </a:extLst>
          </p:cNvPr>
          <p:cNvSpPr/>
          <p:nvPr/>
        </p:nvSpPr>
        <p:spPr>
          <a:xfrm>
            <a:off x="1258261" y="4108399"/>
            <a:ext cx="2214068" cy="307777"/>
          </a:xfrm>
          <a:prstGeom prst="rect">
            <a:avLst/>
          </a:prstGeom>
        </p:spPr>
        <p:txBody>
          <a:bodyPr wrap="none">
            <a:spAutoFit/>
          </a:bodyPr>
          <a:lstStyle/>
          <a:p>
            <a:r>
              <a:rPr lang="en-US" altLang="zh-TW" dirty="0">
                <a:latin typeface="微軟正黑體" panose="020B0604030504040204" pitchFamily="34" charset="-120"/>
                <a:ea typeface="微軟正黑體" panose="020B0604030504040204" pitchFamily="34" charset="-120"/>
              </a:rPr>
              <a:t>Choi and Ji (2015)</a:t>
            </a:r>
            <a:r>
              <a:rPr lang="zh-TW" altLang="en-US" dirty="0">
                <a:latin typeface="微軟正黑體" panose="020B0604030504040204" pitchFamily="34" charset="-120"/>
                <a:ea typeface="微軟正黑體" panose="020B0604030504040204" pitchFamily="34" charset="-120"/>
              </a:rPr>
              <a:t>的模型</a:t>
            </a:r>
          </a:p>
        </p:txBody>
      </p:sp>
      <p:pic>
        <p:nvPicPr>
          <p:cNvPr id="6" name="圖片 5">
            <a:extLst>
              <a:ext uri="{FF2B5EF4-FFF2-40B4-BE49-F238E27FC236}">
                <a16:creationId xmlns:a16="http://schemas.microsoft.com/office/drawing/2014/main" id="{5C7E651E-F29A-468E-8990-CC3AAE1A2A4E}"/>
              </a:ext>
            </a:extLst>
          </p:cNvPr>
          <p:cNvPicPr>
            <a:picLocks noChangeAspect="1"/>
          </p:cNvPicPr>
          <p:nvPr/>
        </p:nvPicPr>
        <p:blipFill>
          <a:blip r:embed="rId4"/>
          <a:stretch>
            <a:fillRect/>
          </a:stretch>
        </p:blipFill>
        <p:spPr>
          <a:xfrm>
            <a:off x="4708862" y="2436527"/>
            <a:ext cx="2752822" cy="1601642"/>
          </a:xfrm>
          <a:prstGeom prst="rect">
            <a:avLst/>
          </a:prstGeom>
        </p:spPr>
      </p:pic>
      <p:sp>
        <p:nvSpPr>
          <p:cNvPr id="7" name="矩形 6">
            <a:extLst>
              <a:ext uri="{FF2B5EF4-FFF2-40B4-BE49-F238E27FC236}">
                <a16:creationId xmlns:a16="http://schemas.microsoft.com/office/drawing/2014/main" id="{FAA709F9-EE0B-4EAD-A743-82447A19A230}"/>
              </a:ext>
            </a:extLst>
          </p:cNvPr>
          <p:cNvSpPr/>
          <p:nvPr/>
        </p:nvSpPr>
        <p:spPr>
          <a:xfrm>
            <a:off x="4636561" y="4066570"/>
            <a:ext cx="3052439" cy="307777"/>
          </a:xfrm>
          <a:prstGeom prst="rect">
            <a:avLst/>
          </a:prstGeom>
        </p:spPr>
        <p:txBody>
          <a:bodyPr wrap="none">
            <a:spAutoFit/>
          </a:bodyPr>
          <a:lstStyle/>
          <a:p>
            <a:r>
              <a:rPr lang="en-US" altLang="zh-TW" dirty="0">
                <a:latin typeface="微軟正黑體" panose="020B0604030504040204" pitchFamily="34" charset="-120"/>
                <a:ea typeface="微軟正黑體" panose="020B0604030504040204" pitchFamily="34" charset="-120"/>
              </a:rPr>
              <a:t>Kaur and </a:t>
            </a:r>
            <a:r>
              <a:rPr lang="en-US" altLang="zh-TW" dirty="0" err="1">
                <a:latin typeface="微軟正黑體" panose="020B0604030504040204" pitchFamily="34" charset="-120"/>
                <a:ea typeface="微軟正黑體" panose="020B0604030504040204" pitchFamily="34" charset="-120"/>
              </a:rPr>
              <a:t>Rampersad</a:t>
            </a:r>
            <a:r>
              <a:rPr lang="en-US" altLang="zh-TW" dirty="0">
                <a:latin typeface="微軟正黑體" panose="020B0604030504040204" pitchFamily="34" charset="-120"/>
                <a:ea typeface="微軟正黑體" panose="020B0604030504040204" pitchFamily="34" charset="-120"/>
              </a:rPr>
              <a:t> (2018)</a:t>
            </a:r>
            <a:r>
              <a:rPr lang="zh-TW" altLang="en-US" dirty="0">
                <a:latin typeface="微軟正黑體" panose="020B0604030504040204" pitchFamily="34" charset="-120"/>
                <a:ea typeface="微軟正黑體" panose="020B0604030504040204" pitchFamily="34" charset="-120"/>
              </a:rPr>
              <a:t>的模型</a:t>
            </a:r>
          </a:p>
        </p:txBody>
      </p:sp>
      <p:sp>
        <p:nvSpPr>
          <p:cNvPr id="8" name="矩形 7">
            <a:extLst>
              <a:ext uri="{FF2B5EF4-FFF2-40B4-BE49-F238E27FC236}">
                <a16:creationId xmlns:a16="http://schemas.microsoft.com/office/drawing/2014/main" id="{24BE7AD0-309C-4252-B084-D5A8450A9B12}"/>
              </a:ext>
            </a:extLst>
          </p:cNvPr>
          <p:cNvSpPr/>
          <p:nvPr/>
        </p:nvSpPr>
        <p:spPr>
          <a:xfrm>
            <a:off x="7475812" y="3267056"/>
            <a:ext cx="543739" cy="307777"/>
          </a:xfrm>
          <a:prstGeom prst="rect">
            <a:avLst/>
          </a:prstGeom>
        </p:spPr>
        <p:txBody>
          <a:bodyPr wrap="none">
            <a:spAutoFit/>
          </a:bodyPr>
          <a:lstStyle/>
          <a:p>
            <a:r>
              <a:rPr lang="zh-TW" altLang="en-US" dirty="0">
                <a:latin typeface="微軟正黑體" panose="020B0604030504040204" pitchFamily="34" charset="-120"/>
                <a:ea typeface="微軟正黑體" panose="020B0604030504040204" pitchFamily="34" charset="-120"/>
              </a:rPr>
              <a:t>採用</a:t>
            </a:r>
          </a:p>
        </p:txBody>
      </p:sp>
    </p:spTree>
    <p:extLst>
      <p:ext uri="{BB962C8B-B14F-4D97-AF65-F5344CB8AC3E}">
        <p14:creationId xmlns:p14="http://schemas.microsoft.com/office/powerpoint/2010/main" val="2722425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選擇 </a:t>
            </a:r>
            <a:r>
              <a:rPr lang="en-US" altLang="zh-TW" dirty="0">
                <a:latin typeface="微軟正黑體" panose="020B0604030504040204" pitchFamily="34" charset="-120"/>
                <a:ea typeface="微軟正黑體" panose="020B0604030504040204" pitchFamily="34" charset="-120"/>
              </a:rPr>
              <a:t>TAM </a:t>
            </a:r>
            <a:r>
              <a:rPr lang="zh-TW" altLang="en-US" dirty="0">
                <a:latin typeface="微軟正黑體" panose="020B0604030504040204" pitchFamily="34" charset="-120"/>
                <a:ea typeface="微軟正黑體" panose="020B0604030504040204" pitchFamily="34" charset="-120"/>
              </a:rPr>
              <a:t>作為基本理論框架是因為</a:t>
            </a:r>
            <a:r>
              <a:rPr lang="en-US" altLang="zh-TW" dirty="0">
                <a:latin typeface="微軟正黑體" panose="020B0604030504040204" pitchFamily="34" charset="-120"/>
                <a:ea typeface="微軟正黑體" panose="020B0604030504040204" pitchFamily="34" charset="-120"/>
              </a:rPr>
              <a:t>:</a:t>
            </a:r>
          </a:p>
          <a:p>
            <a:pPr lvl="1"/>
            <a:r>
              <a:rPr lang="zh-TW" altLang="en-US" sz="1600" dirty="0">
                <a:latin typeface="微軟正黑體" panose="020B0604030504040204" pitchFamily="34" charset="-120"/>
                <a:ea typeface="微軟正黑體" panose="020B0604030504040204" pitchFamily="34" charset="-120"/>
              </a:rPr>
              <a:t>在解釋各種訊息系統的技術接受方面的簡潔性和有效性</a:t>
            </a:r>
            <a:r>
              <a:rPr lang="en-US" altLang="zh-TW" sz="1600" dirty="0">
                <a:latin typeface="微軟正黑體" panose="020B0604030504040204" pitchFamily="34" charset="-120"/>
                <a:ea typeface="微軟正黑體" panose="020B0604030504040204" pitchFamily="34" charset="-120"/>
              </a:rPr>
              <a:t>(</a:t>
            </a:r>
            <a:r>
              <a:rPr lang="en-US" altLang="zh-TW" sz="1600" dirty="0" err="1">
                <a:latin typeface="微軟正黑體" panose="020B0604030504040204" pitchFamily="34" charset="-120"/>
                <a:ea typeface="微軟正黑體" panose="020B0604030504040204" pitchFamily="34" charset="-120"/>
              </a:rPr>
              <a:t>Marangunić</a:t>
            </a:r>
            <a:r>
              <a:rPr lang="en-US" altLang="zh-TW" sz="1600" dirty="0">
                <a:latin typeface="微軟正黑體" panose="020B0604030504040204" pitchFamily="34" charset="-120"/>
                <a:ea typeface="微軟正黑體" panose="020B0604030504040204" pitchFamily="34" charset="-120"/>
              </a:rPr>
              <a:t> &amp;</a:t>
            </a:r>
            <a:r>
              <a:rPr lang="zh-TW" altLang="en-US" sz="1600" dirty="0">
                <a:latin typeface="微軟正黑體" panose="020B0604030504040204" pitchFamily="34" charset="-120"/>
                <a:ea typeface="微軟正黑體" panose="020B0604030504040204" pitchFamily="34" charset="-120"/>
              </a:rPr>
              <a:t> </a:t>
            </a:r>
            <a:r>
              <a:rPr lang="en-US" altLang="zh-TW" sz="1600" dirty="0" err="1">
                <a:latin typeface="微軟正黑體" panose="020B0604030504040204" pitchFamily="34" charset="-120"/>
                <a:ea typeface="微軟正黑體" panose="020B0604030504040204" pitchFamily="34" charset="-120"/>
              </a:rPr>
              <a:t>Granić</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2015; Tao, 2018)</a:t>
            </a:r>
          </a:p>
          <a:p>
            <a:pPr lvl="1"/>
            <a:r>
              <a:rPr lang="zh-TW" altLang="en-US" sz="1600" dirty="0">
                <a:latin typeface="微軟正黑體" panose="020B0604030504040204" pitchFamily="34" charset="-120"/>
                <a:ea typeface="微軟正黑體" panose="020B0604030504040204" pitchFamily="34" charset="-120"/>
              </a:rPr>
              <a:t>在 </a:t>
            </a:r>
            <a:r>
              <a:rPr lang="en-US" altLang="zh-TW" sz="1600" dirty="0">
                <a:latin typeface="微軟正黑體" panose="020B0604030504040204" pitchFamily="34" charset="-120"/>
                <a:ea typeface="微軟正黑體" panose="020B0604030504040204" pitchFamily="34" charset="-120"/>
              </a:rPr>
              <a:t>AV </a:t>
            </a:r>
            <a:r>
              <a:rPr lang="zh-TW" altLang="en-US" sz="1600" dirty="0">
                <a:latin typeface="微軟正黑體" panose="020B0604030504040204" pitchFamily="34" charset="-120"/>
                <a:ea typeface="微軟正黑體" panose="020B0604030504040204" pitchFamily="34" charset="-120"/>
              </a:rPr>
              <a:t>環境中的適應性</a:t>
            </a:r>
            <a:r>
              <a:rPr lang="en-US" altLang="zh-TW" sz="1600" dirty="0">
                <a:latin typeface="微軟正黑體" panose="020B0604030504040204" pitchFamily="34" charset="-120"/>
                <a:ea typeface="微軟正黑體" panose="020B0604030504040204" pitchFamily="34" charset="-120"/>
              </a:rPr>
              <a:t>(Choi &amp;</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Ji,2015; Kaur &amp;</a:t>
            </a:r>
            <a:r>
              <a:rPr lang="zh-TW" altLang="en-US" sz="1600" dirty="0">
                <a:latin typeface="微軟正黑體" panose="020B0604030504040204" pitchFamily="34" charset="-120"/>
                <a:ea typeface="微軟正黑體" panose="020B0604030504040204" pitchFamily="34" charset="-120"/>
              </a:rPr>
              <a:t> </a:t>
            </a:r>
            <a:r>
              <a:rPr lang="en-US" altLang="zh-TW" sz="1600" dirty="0" err="1">
                <a:latin typeface="微軟正黑體" panose="020B0604030504040204" pitchFamily="34" charset="-120"/>
                <a:ea typeface="微軟正黑體" panose="020B0604030504040204" pitchFamily="34" charset="-120"/>
              </a:rPr>
              <a:t>Rampersad</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2018 ;</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Xu, 2018)</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88654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提出了一種</a:t>
            </a:r>
            <a:r>
              <a:rPr lang="en-US" altLang="zh-TW" dirty="0">
                <a:latin typeface="微軟正黑體" panose="020B0604030504040204" pitchFamily="34" charset="-120"/>
                <a:ea typeface="微軟正黑體" panose="020B0604030504040204" pitchFamily="34" charset="-120"/>
              </a:rPr>
              <a:t>TAM </a:t>
            </a:r>
            <a:r>
              <a:rPr lang="zh-TW" altLang="en-US" dirty="0">
                <a:latin typeface="微軟正黑體" panose="020B0604030504040204" pitchFamily="34" charset="-120"/>
                <a:ea typeface="微軟正黑體" panose="020B0604030504040204" pitchFamily="34" charset="-120"/>
              </a:rPr>
              <a:t>和初始信任建立理論的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接受模型。 納入感知安全風險 </a:t>
            </a:r>
            <a:r>
              <a:rPr lang="en-US" altLang="zh-TW" dirty="0">
                <a:latin typeface="微軟正黑體" panose="020B0604030504040204" pitchFamily="34" charset="-120"/>
                <a:ea typeface="微軟正黑體" panose="020B0604030504040204" pitchFamily="34" charset="-120"/>
              </a:rPr>
              <a:t>[PSR] </a:t>
            </a:r>
            <a:r>
              <a:rPr lang="zh-TW" altLang="en-US" dirty="0">
                <a:latin typeface="微軟正黑體" panose="020B0604030504040204" pitchFamily="34" charset="-120"/>
                <a:ea typeface="微軟正黑體" panose="020B0604030504040204" pitchFamily="34" charset="-120"/>
              </a:rPr>
              <a:t>和感知隱私風險 </a:t>
            </a:r>
            <a:r>
              <a:rPr lang="en-US" altLang="zh-TW" dirty="0">
                <a:latin typeface="微軟正黑體" panose="020B0604030504040204" pitchFamily="34" charset="-120"/>
                <a:ea typeface="微軟正黑體" panose="020B0604030504040204" pitchFamily="34" charset="-120"/>
              </a:rPr>
              <a:t>[PPR]</a:t>
            </a:r>
            <a:r>
              <a:rPr lang="zh-TW" altLang="en-US" dirty="0">
                <a:latin typeface="微軟正黑體" panose="020B0604030504040204" pitchFamily="34" charset="-120"/>
                <a:ea typeface="微軟正黑體" panose="020B0604030504040204" pitchFamily="34" charset="-120"/>
              </a:rPr>
              <a:t>建立模型。</a:t>
            </a:r>
            <a:endParaRPr lang="en-US" altLang="zh-TW" dirty="0">
              <a:latin typeface="微軟正黑體" panose="020B0604030504040204" pitchFamily="34" charset="-120"/>
              <a:ea typeface="微軟正黑體" panose="020B0604030504040204" pitchFamily="34" charset="-120"/>
            </a:endParaRPr>
          </a:p>
        </p:txBody>
      </p:sp>
      <p:pic>
        <p:nvPicPr>
          <p:cNvPr id="21" name="Picture 2" descr="https://ars.els-cdn.com/content/image/1-s2.0-S0968090X18308398-gr2.jpg">
            <a:extLst>
              <a:ext uri="{FF2B5EF4-FFF2-40B4-BE49-F238E27FC236}">
                <a16:creationId xmlns:a16="http://schemas.microsoft.com/office/drawing/2014/main" id="{7DDFE9C7-3D1F-4FAE-83BA-429D5454A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128" y="2361300"/>
            <a:ext cx="530542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760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290544"/>
            <a:ext cx="7235273" cy="385295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600" dirty="0">
                <a:latin typeface="微軟正黑體" panose="020B0604030504040204" pitchFamily="34" charset="-120"/>
                <a:ea typeface="微軟正黑體" panose="020B0604030504040204" pitchFamily="34" charset="-120"/>
              </a:rPr>
              <a:t>研究假設</a:t>
            </a:r>
            <a:r>
              <a:rPr lang="en-US" altLang="zh-TW" sz="1600" dirty="0">
                <a:latin typeface="微軟正黑體" panose="020B0604030504040204" pitchFamily="34" charset="-120"/>
                <a:ea typeface="微軟正黑體" panose="020B0604030504040204" pitchFamily="34" charset="-120"/>
              </a:rPr>
              <a:t>:</a:t>
            </a:r>
          </a:p>
          <a:p>
            <a:pPr lvl="1"/>
            <a:r>
              <a:rPr lang="en-US" altLang="zh-TW" sz="1300" b="1" dirty="0">
                <a:latin typeface="微軟正黑體" panose="020B0604030504040204" pitchFamily="34" charset="-120"/>
                <a:ea typeface="微軟正黑體" panose="020B0604030504040204" pitchFamily="34" charset="-120"/>
              </a:rPr>
              <a:t>H1</a:t>
            </a:r>
            <a:r>
              <a:rPr lang="zh-TW" altLang="en-US" sz="1300" b="1"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對 </a:t>
            </a:r>
            <a:r>
              <a:rPr lang="en-US" altLang="zh-TW" sz="1300" dirty="0">
                <a:latin typeface="微軟正黑體" panose="020B0604030504040204" pitchFamily="34" charset="-120"/>
                <a:ea typeface="微軟正黑體" panose="020B0604030504040204" pitchFamily="34" charset="-120"/>
              </a:rPr>
              <a:t>AV </a:t>
            </a:r>
            <a:r>
              <a:rPr lang="zh-TW" altLang="en-US" sz="1300" dirty="0">
                <a:latin typeface="微軟正黑體" panose="020B0604030504040204" pitchFamily="34" charset="-120"/>
                <a:ea typeface="微軟正黑體" panose="020B0604030504040204" pitchFamily="34" charset="-120"/>
              </a:rPr>
              <a:t>的正面態度會增加使用它們的行為意圖。</a:t>
            </a:r>
          </a:p>
          <a:p>
            <a:pPr lvl="1"/>
            <a:r>
              <a:rPr lang="en-US" altLang="zh-TW" sz="1300" dirty="0">
                <a:latin typeface="微軟正黑體" panose="020B0604030504040204" pitchFamily="34" charset="-120"/>
                <a:ea typeface="微軟正黑體" panose="020B0604030504040204" pitchFamily="34" charset="-120"/>
              </a:rPr>
              <a:t>H2</a:t>
            </a:r>
            <a:r>
              <a:rPr lang="zh-TW" altLang="en-US" sz="1300" dirty="0">
                <a:latin typeface="微軟正黑體" panose="020B0604030504040204" pitchFamily="34" charset="-120"/>
                <a:ea typeface="微軟正黑體" panose="020B0604030504040204" pitchFamily="34" charset="-120"/>
              </a:rPr>
              <a:t>：感知有用性對使用 </a:t>
            </a:r>
            <a:r>
              <a:rPr lang="en-US" altLang="zh-TW" sz="1300" dirty="0">
                <a:latin typeface="微軟正黑體" panose="020B0604030504040204" pitchFamily="34" charset="-120"/>
                <a:ea typeface="微軟正黑體" panose="020B0604030504040204" pitchFamily="34" charset="-120"/>
              </a:rPr>
              <a:t>AV </a:t>
            </a:r>
            <a:r>
              <a:rPr lang="zh-TW" altLang="en-US" sz="1300" dirty="0">
                <a:latin typeface="微軟正黑體" panose="020B0604030504040204" pitchFamily="34" charset="-120"/>
                <a:ea typeface="微軟正黑體" panose="020B0604030504040204" pitchFamily="34" charset="-120"/>
              </a:rPr>
              <a:t>的正面態度有正面影響。</a:t>
            </a:r>
          </a:p>
          <a:p>
            <a:pPr lvl="1"/>
            <a:r>
              <a:rPr lang="en-US" altLang="zh-TW" sz="1300" dirty="0">
                <a:latin typeface="微軟正黑體" panose="020B0604030504040204" pitchFamily="34" charset="-120"/>
                <a:ea typeface="微軟正黑體" panose="020B0604030504040204" pitchFamily="34" charset="-120"/>
              </a:rPr>
              <a:t>H3</a:t>
            </a:r>
            <a:r>
              <a:rPr lang="zh-TW" altLang="en-US" sz="1300" dirty="0">
                <a:latin typeface="微軟正黑體" panose="020B0604030504040204" pitchFamily="34" charset="-120"/>
                <a:ea typeface="微軟正黑體" panose="020B0604030504040204" pitchFamily="34" charset="-120"/>
              </a:rPr>
              <a:t>：感知有用性對使用自動駕駛汽車的行為意向有正面影響。</a:t>
            </a:r>
          </a:p>
          <a:p>
            <a:pPr lvl="1"/>
            <a:r>
              <a:rPr lang="en-US" altLang="zh-TW" sz="1300" dirty="0">
                <a:latin typeface="微軟正黑體" panose="020B0604030504040204" pitchFamily="34" charset="-120"/>
                <a:ea typeface="微軟正黑體" panose="020B0604030504040204" pitchFamily="34" charset="-120"/>
              </a:rPr>
              <a:t>H4</a:t>
            </a:r>
            <a:r>
              <a:rPr lang="zh-TW" altLang="en-US" sz="1300" dirty="0">
                <a:latin typeface="微軟正黑體" panose="020B0604030504040204" pitchFamily="34" charset="-120"/>
                <a:ea typeface="微軟正黑體" panose="020B0604030504040204" pitchFamily="34" charset="-120"/>
              </a:rPr>
              <a:t>：感知易用性對感知有用性有正面影響。</a:t>
            </a:r>
          </a:p>
          <a:p>
            <a:pPr lvl="1"/>
            <a:r>
              <a:rPr lang="en-US" altLang="zh-TW" sz="1300" dirty="0">
                <a:latin typeface="微軟正黑體" panose="020B0604030504040204" pitchFamily="34" charset="-120"/>
                <a:ea typeface="微軟正黑體" panose="020B0604030504040204" pitchFamily="34" charset="-120"/>
              </a:rPr>
              <a:t>H5</a:t>
            </a:r>
            <a:r>
              <a:rPr lang="zh-TW" altLang="en-US" sz="1300" dirty="0">
                <a:latin typeface="微軟正黑體" panose="020B0604030504040204" pitchFamily="34" charset="-120"/>
                <a:ea typeface="微軟正黑體" panose="020B0604030504040204" pitchFamily="34" charset="-120"/>
              </a:rPr>
              <a:t>：感知易用性對使用 </a:t>
            </a:r>
            <a:r>
              <a:rPr lang="en-US" altLang="zh-TW" sz="1300" dirty="0">
                <a:latin typeface="微軟正黑體" panose="020B0604030504040204" pitchFamily="34" charset="-120"/>
                <a:ea typeface="微軟正黑體" panose="020B0604030504040204" pitchFamily="34" charset="-120"/>
              </a:rPr>
              <a:t>AV </a:t>
            </a:r>
            <a:r>
              <a:rPr lang="zh-TW" altLang="en-US" sz="1300" dirty="0">
                <a:latin typeface="微軟正黑體" panose="020B0604030504040204" pitchFamily="34" charset="-120"/>
                <a:ea typeface="微軟正黑體" panose="020B0604030504040204" pitchFamily="34" charset="-120"/>
              </a:rPr>
              <a:t>的正面態度有正面影響。</a:t>
            </a:r>
            <a:endParaRPr lang="en-US" altLang="zh-TW" sz="1300" dirty="0">
              <a:latin typeface="微軟正黑體" panose="020B0604030504040204" pitchFamily="34" charset="-120"/>
              <a:ea typeface="微軟正黑體" panose="020B0604030504040204" pitchFamily="34" charset="-120"/>
            </a:endParaRPr>
          </a:p>
          <a:p>
            <a:pPr lvl="1"/>
            <a:r>
              <a:rPr lang="en-US" altLang="zh-TW" sz="1300" dirty="0">
                <a:latin typeface="微軟正黑體" panose="020B0604030504040204" pitchFamily="34" charset="-120"/>
                <a:ea typeface="微軟正黑體" panose="020B0604030504040204" pitchFamily="34" charset="-120"/>
              </a:rPr>
              <a:t>H6</a:t>
            </a:r>
            <a:r>
              <a:rPr lang="zh-TW" altLang="en-US" sz="1300" dirty="0">
                <a:latin typeface="微軟正黑體" panose="020B0604030504040204" pitchFamily="34" charset="-120"/>
                <a:ea typeface="微軟正黑體" panose="020B0604030504040204" pitchFamily="34" charset="-120"/>
              </a:rPr>
              <a:t>：初始信任對使用 </a:t>
            </a:r>
            <a:r>
              <a:rPr lang="en-US" altLang="zh-TW" sz="1300" dirty="0">
                <a:latin typeface="微軟正黑體" panose="020B0604030504040204" pitchFamily="34" charset="-120"/>
                <a:ea typeface="微軟正黑體" panose="020B0604030504040204" pitchFamily="34" charset="-120"/>
              </a:rPr>
              <a:t>AV </a:t>
            </a:r>
            <a:r>
              <a:rPr lang="zh-TW" altLang="en-US" sz="1300" dirty="0">
                <a:latin typeface="微軟正黑體" panose="020B0604030504040204" pitchFamily="34" charset="-120"/>
                <a:ea typeface="微軟正黑體" panose="020B0604030504040204" pitchFamily="34" charset="-120"/>
              </a:rPr>
              <a:t>的正面態度有正面影響。</a:t>
            </a:r>
            <a:endParaRPr lang="en-US" altLang="zh-TW" sz="1300" dirty="0">
              <a:latin typeface="微軟正黑體" panose="020B0604030504040204" pitchFamily="34" charset="-120"/>
              <a:ea typeface="微軟正黑體" panose="020B0604030504040204" pitchFamily="34" charset="-120"/>
            </a:endParaRPr>
          </a:p>
          <a:p>
            <a:pPr lvl="1"/>
            <a:r>
              <a:rPr lang="en-US" altLang="zh-TW" sz="1300" dirty="0">
                <a:latin typeface="微軟正黑體" panose="020B0604030504040204" pitchFamily="34" charset="-120"/>
                <a:ea typeface="微軟正黑體" panose="020B0604030504040204" pitchFamily="34" charset="-120"/>
              </a:rPr>
              <a:t>H7</a:t>
            </a:r>
            <a:r>
              <a:rPr lang="zh-TW" altLang="en-US" sz="1300" dirty="0">
                <a:latin typeface="微軟正黑體" panose="020B0604030504040204" pitchFamily="34" charset="-120"/>
                <a:ea typeface="微軟正黑體" panose="020B0604030504040204" pitchFamily="34" charset="-120"/>
              </a:rPr>
              <a:t>：感知有用性對用戶對 </a:t>
            </a:r>
            <a:r>
              <a:rPr lang="en-US" altLang="zh-TW" sz="1300" dirty="0">
                <a:latin typeface="微軟正黑體" panose="020B0604030504040204" pitchFamily="34" charset="-120"/>
                <a:ea typeface="微軟正黑體" panose="020B0604030504040204" pitchFamily="34" charset="-120"/>
              </a:rPr>
              <a:t>AV </a:t>
            </a:r>
            <a:r>
              <a:rPr lang="zh-TW" altLang="en-US" sz="1300" dirty="0">
                <a:latin typeface="微軟正黑體" panose="020B0604030504040204" pitchFamily="34" charset="-120"/>
                <a:ea typeface="微軟正黑體" panose="020B0604030504040204" pitchFamily="34" charset="-120"/>
              </a:rPr>
              <a:t>的初始信任有正面影響</a:t>
            </a:r>
            <a:r>
              <a:rPr lang="en-US" altLang="zh-TW" sz="1300" dirty="0">
                <a:latin typeface="微軟正黑體" panose="020B0604030504040204" pitchFamily="34" charset="-120"/>
                <a:ea typeface="微軟正黑體" panose="020B0604030504040204" pitchFamily="34" charset="-120"/>
              </a:rPr>
              <a:t>(H7)</a:t>
            </a:r>
            <a:r>
              <a:rPr lang="zh-TW" altLang="en-US" sz="1300" dirty="0">
                <a:latin typeface="微軟正黑體" panose="020B0604030504040204" pitchFamily="34" charset="-120"/>
                <a:ea typeface="微軟正黑體" panose="020B0604030504040204" pitchFamily="34" charset="-120"/>
              </a:rPr>
              <a:t>。</a:t>
            </a:r>
            <a:endParaRPr lang="en-US" altLang="zh-TW" sz="1300" dirty="0">
              <a:latin typeface="微軟正黑體" panose="020B0604030504040204" pitchFamily="34" charset="-120"/>
              <a:ea typeface="微軟正黑體" panose="020B0604030504040204" pitchFamily="34" charset="-120"/>
            </a:endParaRPr>
          </a:p>
          <a:p>
            <a:pPr lvl="1"/>
            <a:r>
              <a:rPr lang="en-US" altLang="zh-TW" sz="1300" dirty="0">
                <a:latin typeface="微軟正黑體" panose="020B0604030504040204" pitchFamily="34" charset="-120"/>
                <a:ea typeface="微軟正黑體" panose="020B0604030504040204" pitchFamily="34" charset="-120"/>
              </a:rPr>
              <a:t>H8</a:t>
            </a:r>
            <a:r>
              <a:rPr lang="zh-TW" altLang="en-US" sz="1300" dirty="0">
                <a:latin typeface="微軟正黑體" panose="020B0604030504040204" pitchFamily="34" charset="-120"/>
                <a:ea typeface="微軟正黑體" panose="020B0604030504040204" pitchFamily="34" charset="-120"/>
              </a:rPr>
              <a:t>：感知易用性對用戶對 </a:t>
            </a:r>
            <a:r>
              <a:rPr lang="en-US" altLang="zh-TW" sz="1300" dirty="0">
                <a:latin typeface="微軟正黑體" panose="020B0604030504040204" pitchFamily="34" charset="-120"/>
                <a:ea typeface="微軟正黑體" panose="020B0604030504040204" pitchFamily="34" charset="-120"/>
              </a:rPr>
              <a:t>AV </a:t>
            </a:r>
            <a:r>
              <a:rPr lang="zh-TW" altLang="en-US" sz="1300" dirty="0">
                <a:latin typeface="微軟正黑體" panose="020B0604030504040204" pitchFamily="34" charset="-120"/>
                <a:ea typeface="微軟正黑體" panose="020B0604030504040204" pitchFamily="34" charset="-120"/>
              </a:rPr>
              <a:t>的信任有正面影響</a:t>
            </a:r>
            <a:r>
              <a:rPr lang="en-US" altLang="zh-TW" sz="1300" dirty="0">
                <a:latin typeface="微軟正黑體" panose="020B0604030504040204" pitchFamily="34" charset="-120"/>
                <a:ea typeface="微軟正黑體" panose="020B0604030504040204" pitchFamily="34" charset="-120"/>
              </a:rPr>
              <a:t>(H8)</a:t>
            </a:r>
            <a:r>
              <a:rPr lang="zh-TW" altLang="en-US" sz="1300" dirty="0">
                <a:latin typeface="微軟正黑體" panose="020B0604030504040204" pitchFamily="34" charset="-120"/>
                <a:ea typeface="微軟正黑體" panose="020B0604030504040204" pitchFamily="34" charset="-120"/>
              </a:rPr>
              <a:t>。</a:t>
            </a:r>
            <a:endParaRPr lang="en-US" altLang="zh-TW" sz="1300" dirty="0">
              <a:latin typeface="微軟正黑體" panose="020B0604030504040204" pitchFamily="34" charset="-120"/>
              <a:ea typeface="微軟正黑體" panose="020B0604030504040204" pitchFamily="34" charset="-120"/>
            </a:endParaRPr>
          </a:p>
          <a:p>
            <a:pPr lvl="1"/>
            <a:r>
              <a:rPr lang="en-US" altLang="zh-TW" sz="1300" dirty="0">
                <a:latin typeface="微軟正黑體" panose="020B0604030504040204" pitchFamily="34" charset="-120"/>
                <a:ea typeface="微軟正黑體" panose="020B0604030504040204" pitchFamily="34" charset="-120"/>
              </a:rPr>
              <a:t>H9</a:t>
            </a:r>
            <a:r>
              <a:rPr lang="zh-TW" altLang="en-US" sz="1300" dirty="0">
                <a:latin typeface="微軟正黑體" panose="020B0604030504040204" pitchFamily="34" charset="-120"/>
                <a:ea typeface="微軟正黑體" panose="020B0604030504040204" pitchFamily="34" charset="-120"/>
              </a:rPr>
              <a:t>：感知安全風險對 </a:t>
            </a:r>
            <a:r>
              <a:rPr lang="en-US" altLang="zh-TW" sz="1300" dirty="0">
                <a:latin typeface="微軟正黑體" panose="020B0604030504040204" pitchFamily="34" charset="-120"/>
                <a:ea typeface="微軟正黑體" panose="020B0604030504040204" pitchFamily="34" charset="-120"/>
              </a:rPr>
              <a:t>AV </a:t>
            </a:r>
            <a:r>
              <a:rPr lang="zh-TW" altLang="en-US" sz="1300" dirty="0">
                <a:latin typeface="微軟正黑體" panose="020B0604030504040204" pitchFamily="34" charset="-120"/>
                <a:ea typeface="微軟正黑體" panose="020B0604030504040204" pitchFamily="34" charset="-120"/>
              </a:rPr>
              <a:t>的初始信任有負面影響</a:t>
            </a:r>
          </a:p>
          <a:p>
            <a:pPr lvl="1"/>
            <a:r>
              <a:rPr lang="en-US" altLang="zh-TW" sz="1300" dirty="0">
                <a:latin typeface="微軟正黑體" panose="020B0604030504040204" pitchFamily="34" charset="-120"/>
                <a:ea typeface="微軟正黑體" panose="020B0604030504040204" pitchFamily="34" charset="-120"/>
              </a:rPr>
              <a:t>H10</a:t>
            </a:r>
            <a:r>
              <a:rPr lang="zh-TW" altLang="en-US" sz="1300" dirty="0">
                <a:latin typeface="微軟正黑體" panose="020B0604030504040204" pitchFamily="34" charset="-120"/>
                <a:ea typeface="微軟正黑體" panose="020B0604030504040204" pitchFamily="34" charset="-120"/>
              </a:rPr>
              <a:t>：感知隱私風險對 </a:t>
            </a:r>
            <a:r>
              <a:rPr lang="en-US" altLang="zh-TW" sz="1300" dirty="0">
                <a:latin typeface="微軟正黑體" panose="020B0604030504040204" pitchFamily="34" charset="-120"/>
                <a:ea typeface="微軟正黑體" panose="020B0604030504040204" pitchFamily="34" charset="-120"/>
              </a:rPr>
              <a:t>AV </a:t>
            </a:r>
            <a:r>
              <a:rPr lang="zh-TW" altLang="en-US" sz="1300" dirty="0">
                <a:latin typeface="微軟正黑體" panose="020B0604030504040204" pitchFamily="34" charset="-120"/>
                <a:ea typeface="微軟正黑體" panose="020B0604030504040204" pitchFamily="34" charset="-120"/>
              </a:rPr>
              <a:t>的初始信任有負面影響。</a:t>
            </a:r>
            <a:endParaRPr lang="en-US" altLang="zh-TW" sz="1600" dirty="0">
              <a:latin typeface="微軟正黑體" panose="020B0604030504040204" pitchFamily="34" charset="-120"/>
              <a:ea typeface="微軟正黑體" panose="020B0604030504040204" pitchFamily="34" charset="-120"/>
            </a:endParaRPr>
          </a:p>
          <a:p>
            <a:pPr lvl="1"/>
            <a:endParaRPr lang="zh-TW" altLang="en-US" sz="1600" dirty="0">
              <a:highlight>
                <a:srgbClr val="FFFF00"/>
              </a:highlight>
              <a:latin typeface="微軟正黑體" panose="020B0604030504040204" pitchFamily="34" charset="-120"/>
              <a:ea typeface="微軟正黑體" panose="020B0604030504040204" pitchFamily="34" charset="-120"/>
            </a:endParaRPr>
          </a:p>
          <a:p>
            <a:pPr lvl="1"/>
            <a:endParaRPr lang="zh-TW" altLang="en-US" sz="1600" dirty="0">
              <a:latin typeface="微軟正黑體" panose="020B0604030504040204" pitchFamily="34" charset="-120"/>
              <a:ea typeface="微軟正黑體" panose="020B0604030504040204" pitchFamily="34" charset="-120"/>
            </a:endParaRPr>
          </a:p>
          <a:p>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51169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t>方法</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3</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DC9448BC-4E7E-4BFF-AE6A-49CEBE9494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223727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3-1 </a:t>
            </a:r>
            <a:r>
              <a:rPr lang="zh-TW" altLang="en-US" dirty="0"/>
              <a:t>受測者</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2E7B75D4-A9E8-4223-8C79-84CE3FDEA2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20" name="內容版面配置區 2">
            <a:extLst>
              <a:ext uri="{FF2B5EF4-FFF2-40B4-BE49-F238E27FC236}">
                <a16:creationId xmlns:a16="http://schemas.microsoft.com/office/drawing/2014/main" id="{A1CB11C4-66D8-4236-845D-529F4D848CD0}"/>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latin typeface="微軟正黑體" panose="020B0604030504040204" pitchFamily="34" charset="-120"/>
                <a:ea typeface="微軟正黑體" panose="020B0604030504040204" pitchFamily="34" charset="-120"/>
              </a:rPr>
              <a:t>216 </a:t>
            </a:r>
            <a:r>
              <a:rPr lang="zh-TW" altLang="en-US" dirty="0">
                <a:latin typeface="微軟正黑體" panose="020B0604030504040204" pitchFamily="34" charset="-120"/>
                <a:ea typeface="微軟正黑體" panose="020B0604030504040204" pitchFamily="34" charset="-120"/>
              </a:rPr>
              <a:t>名駕駛，年齡為 </a:t>
            </a:r>
            <a:r>
              <a:rPr lang="en-US" altLang="zh-TW" dirty="0">
                <a:latin typeface="微軟正黑體" panose="020B0604030504040204" pitchFamily="34" charset="-120"/>
                <a:ea typeface="微軟正黑體" panose="020B0604030504040204" pitchFamily="34" charset="-120"/>
              </a:rPr>
              <a:t>29.9 </a:t>
            </a:r>
            <a:r>
              <a:rPr lang="zh-TW" altLang="en-US" dirty="0">
                <a:latin typeface="微軟正黑體" panose="020B0604030504040204" pitchFamily="34" charset="-120"/>
                <a:ea typeface="微軟正黑體" panose="020B0604030504040204" pitchFamily="34" charset="-120"/>
              </a:rPr>
              <a:t>歲</a:t>
            </a:r>
            <a:r>
              <a:rPr lang="en-US" altLang="zh-TW" dirty="0">
                <a:latin typeface="微軟正黑體" panose="020B0604030504040204" pitchFamily="34" charset="-120"/>
                <a:ea typeface="微軟正黑體" panose="020B0604030504040204" pitchFamily="34" charset="-120"/>
              </a:rPr>
              <a:t>(SD = 6.2)</a:t>
            </a:r>
            <a:r>
              <a:rPr lang="zh-TW" altLang="en-US" dirty="0">
                <a:latin typeface="微軟正黑體" panose="020B0604030504040204" pitchFamily="34" charset="-120"/>
                <a:ea typeface="微軟正黑體" panose="020B0604030504040204" pitchFamily="34" charset="-120"/>
              </a:rPr>
              <a:t>，獲得駕照後的時間為 </a:t>
            </a:r>
            <a:r>
              <a:rPr lang="en-US" altLang="zh-TW" dirty="0">
                <a:latin typeface="微軟正黑體" panose="020B0604030504040204" pitchFamily="34" charset="-120"/>
                <a:ea typeface="微軟正黑體" panose="020B0604030504040204" pitchFamily="34" charset="-120"/>
              </a:rPr>
              <a:t>4.4 </a:t>
            </a:r>
            <a:r>
              <a:rPr lang="zh-TW" altLang="en-US"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(SD = 5.5)</a:t>
            </a:r>
            <a:r>
              <a:rPr lang="zh-TW" altLang="en-US" dirty="0">
                <a:latin typeface="微軟正黑體" panose="020B0604030504040204" pitchFamily="34" charset="-120"/>
                <a:ea typeface="微軟正黑體" panose="020B0604030504040204" pitchFamily="34" charset="-120"/>
              </a:rPr>
              <a:t>。大部分被調查者為男性司機</a:t>
            </a:r>
            <a:r>
              <a:rPr lang="en-US" altLang="zh-TW" dirty="0">
                <a:latin typeface="微軟正黑體" panose="020B0604030504040204" pitchFamily="34" charset="-120"/>
                <a:ea typeface="微軟正黑體" panose="020B0604030504040204" pitchFamily="34" charset="-120"/>
              </a:rPr>
              <a:t>(67.1%)</a:t>
            </a:r>
            <a:r>
              <a:rPr lang="zh-TW" altLang="en-US" dirty="0">
                <a:latin typeface="微軟正黑體" panose="020B0604030504040204" pitchFamily="34" charset="-120"/>
                <a:ea typeface="微軟正黑體" panose="020B0604030504040204" pitchFamily="34" charset="-120"/>
              </a:rPr>
              <a:t>，擁有學士學位</a:t>
            </a:r>
            <a:r>
              <a:rPr lang="en-US" altLang="zh-TW" dirty="0">
                <a:latin typeface="微軟正黑體" panose="020B0604030504040204" pitchFamily="34" charset="-120"/>
                <a:ea typeface="微軟正黑體" panose="020B0604030504040204" pitchFamily="34" charset="-120"/>
              </a:rPr>
              <a:t>(71.8%)</a:t>
            </a:r>
            <a:r>
              <a:rPr lang="zh-TW" altLang="en-US" dirty="0">
                <a:latin typeface="微軟正黑體" panose="020B0604030504040204" pitchFamily="34" charset="-120"/>
                <a:ea typeface="微軟正黑體" panose="020B0604030504040204" pitchFamily="34" charset="-120"/>
              </a:rPr>
              <a:t> 。</a:t>
            </a:r>
            <a:endParaRPr lang="en-US" altLang="zh-TW" dirty="0">
              <a:latin typeface="微軟正黑體" panose="020B0604030504040204" pitchFamily="34" charset="-120"/>
              <a:ea typeface="微軟正黑體" panose="020B0604030504040204" pitchFamily="34" charset="-120"/>
            </a:endParaRPr>
          </a:p>
        </p:txBody>
      </p:sp>
      <p:pic>
        <p:nvPicPr>
          <p:cNvPr id="2" name="圖片 1">
            <a:extLst>
              <a:ext uri="{FF2B5EF4-FFF2-40B4-BE49-F238E27FC236}">
                <a16:creationId xmlns:a16="http://schemas.microsoft.com/office/drawing/2014/main" id="{EE75FA3B-8AE3-4491-87A9-20A5219DEC15}"/>
              </a:ext>
            </a:extLst>
          </p:cNvPr>
          <p:cNvPicPr>
            <a:picLocks noChangeAspect="1"/>
          </p:cNvPicPr>
          <p:nvPr/>
        </p:nvPicPr>
        <p:blipFill>
          <a:blip r:embed="rId3"/>
          <a:stretch>
            <a:fillRect/>
          </a:stretch>
        </p:blipFill>
        <p:spPr>
          <a:xfrm>
            <a:off x="2188356" y="2571750"/>
            <a:ext cx="3108039" cy="2571750"/>
          </a:xfrm>
          <a:prstGeom prst="rect">
            <a:avLst/>
          </a:prstGeom>
        </p:spPr>
      </p:pic>
    </p:spTree>
    <p:extLst>
      <p:ext uri="{BB962C8B-B14F-4D97-AF65-F5344CB8AC3E}">
        <p14:creationId xmlns:p14="http://schemas.microsoft.com/office/powerpoint/2010/main" val="2391366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dist"/>
            <a:r>
              <a:rPr lang="zh-TW" altLang="en-US" dirty="0">
                <a:cs typeface="+mn-ea"/>
                <a:sym typeface="+mn-lt"/>
              </a:rPr>
              <a:t>背景動機及目的</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A8328064-37FD-405F-AEA8-2D33809A5E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3-2 </a:t>
            </a:r>
            <a:r>
              <a:rPr lang="zh-TW" altLang="en-US" dirty="0"/>
              <a:t>儀器設備</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F5BBC478-0FBB-4804-8425-449240B56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20" name="內容版面配置區 2">
            <a:extLst>
              <a:ext uri="{FF2B5EF4-FFF2-40B4-BE49-F238E27FC236}">
                <a16:creationId xmlns:a16="http://schemas.microsoft.com/office/drawing/2014/main" id="{C1A822B6-54DE-41A8-8B83-DF1DD8CE288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問卷</a:t>
            </a:r>
          </a:p>
        </p:txBody>
      </p:sp>
      <p:pic>
        <p:nvPicPr>
          <p:cNvPr id="21" name="內容版面配置區 3">
            <a:extLst>
              <a:ext uri="{FF2B5EF4-FFF2-40B4-BE49-F238E27FC236}">
                <a16:creationId xmlns:a16="http://schemas.microsoft.com/office/drawing/2014/main" id="{3D407FB9-9779-44AC-84E8-A232E41A247B}"/>
              </a:ext>
            </a:extLst>
          </p:cNvPr>
          <p:cNvPicPr>
            <a:picLocks noChangeAspect="1"/>
          </p:cNvPicPr>
          <p:nvPr/>
        </p:nvPicPr>
        <p:blipFill>
          <a:blip r:embed="rId3"/>
          <a:stretch>
            <a:fillRect/>
          </a:stretch>
        </p:blipFill>
        <p:spPr>
          <a:xfrm>
            <a:off x="1761329" y="1416005"/>
            <a:ext cx="5214468" cy="3570921"/>
          </a:xfrm>
          <a:prstGeom prst="rect">
            <a:avLst/>
          </a:prstGeom>
          <a:noFill/>
          <a:ln>
            <a:noFill/>
          </a:ln>
        </p:spPr>
      </p:pic>
    </p:spTree>
    <p:extLst>
      <p:ext uri="{BB962C8B-B14F-4D97-AF65-F5344CB8AC3E}">
        <p14:creationId xmlns:p14="http://schemas.microsoft.com/office/powerpoint/2010/main" val="2664693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4</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EBD20A49-11E5-4ED6-BD7A-F3822D3006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4039322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原始測量模型中的兩個項目 </a:t>
            </a:r>
            <a:r>
              <a:rPr lang="en-US" altLang="zh-TW" dirty="0">
                <a:latin typeface="微軟正黑體" panose="020B0604030504040204" pitchFamily="34" charset="-120"/>
                <a:ea typeface="微軟正黑體" panose="020B0604030504040204" pitchFamily="34" charset="-120"/>
              </a:rPr>
              <a:t>PU1 </a:t>
            </a:r>
            <a:r>
              <a:rPr lang="zh-TW" altLang="en-US" dirty="0">
                <a:latin typeface="微軟正黑體" panose="020B0604030504040204" pitchFamily="34" charset="-120"/>
                <a:ea typeface="微軟正黑體" panose="020B0604030504040204" pitchFamily="34" charset="-120"/>
              </a:rPr>
              <a:t>和 </a:t>
            </a:r>
            <a:r>
              <a:rPr lang="en-US" altLang="zh-TW" dirty="0">
                <a:latin typeface="微軟正黑體" panose="020B0604030504040204" pitchFamily="34" charset="-120"/>
                <a:ea typeface="微軟正黑體" panose="020B0604030504040204" pitchFamily="34" charset="-120"/>
              </a:rPr>
              <a:t>PU5 </a:t>
            </a:r>
            <a:r>
              <a:rPr lang="zh-TW" altLang="en-US" dirty="0">
                <a:latin typeface="微軟正黑體" panose="020B0604030504040204" pitchFamily="34" charset="-120"/>
                <a:ea typeface="微軟正黑體" panose="020B0604030504040204" pitchFamily="34" charset="-120"/>
              </a:rPr>
              <a:t>的因子載荷小於 </a:t>
            </a:r>
            <a:r>
              <a:rPr lang="en-US" altLang="zh-TW" dirty="0">
                <a:latin typeface="微軟正黑體" panose="020B0604030504040204" pitchFamily="34" charset="-120"/>
                <a:ea typeface="微軟正黑體" panose="020B0604030504040204" pitchFamily="34" charset="-120"/>
              </a:rPr>
              <a:t>0.6</a:t>
            </a:r>
            <a:r>
              <a:rPr lang="zh-TW" altLang="en-US" dirty="0">
                <a:latin typeface="微軟正黑體" panose="020B0604030504040204" pitchFamily="34" charset="-120"/>
                <a:ea typeface="微軟正黑體" panose="020B0604030504040204" pitchFamily="34" charset="-120"/>
              </a:rPr>
              <a:t>，因此被刪除。剔除這兩項後的</a:t>
            </a:r>
            <a:r>
              <a:rPr lang="en-US" altLang="zh-TW" dirty="0">
                <a:latin typeface="微軟正黑體" panose="020B0604030504040204" pitchFamily="34" charset="-120"/>
                <a:ea typeface="微軟正黑體" panose="020B0604030504040204" pitchFamily="34" charset="-120"/>
              </a:rPr>
              <a:t>CFA</a:t>
            </a:r>
            <a:r>
              <a:rPr lang="zh-TW" altLang="en-US" dirty="0">
                <a:latin typeface="微軟正黑體" panose="020B0604030504040204" pitchFamily="34" charset="-120"/>
                <a:ea typeface="微軟正黑體" panose="020B0604030504040204" pitchFamily="34" charset="-120"/>
              </a:rPr>
              <a:t>結果見表</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0A36EB15-75E3-4F5B-89CA-C122C833FC62}"/>
              </a:ext>
            </a:extLst>
          </p:cNvPr>
          <p:cNvPicPr>
            <a:picLocks noChangeAspect="1"/>
          </p:cNvPicPr>
          <p:nvPr/>
        </p:nvPicPr>
        <p:blipFill>
          <a:blip r:embed="rId3"/>
          <a:stretch>
            <a:fillRect/>
          </a:stretch>
        </p:blipFill>
        <p:spPr>
          <a:xfrm>
            <a:off x="602724" y="2451411"/>
            <a:ext cx="7411484" cy="1448002"/>
          </a:xfrm>
          <a:prstGeom prst="rect">
            <a:avLst/>
          </a:prstGeom>
        </p:spPr>
      </p:pic>
    </p:spTree>
    <p:extLst>
      <p:ext uri="{BB962C8B-B14F-4D97-AF65-F5344CB8AC3E}">
        <p14:creationId xmlns:p14="http://schemas.microsoft.com/office/powerpoint/2010/main" val="494122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a:latin typeface="微軟正黑體" panose="020B0604030504040204" pitchFamily="34" charset="-120"/>
                <a:ea typeface="微軟正黑體" panose="020B0604030504040204" pitchFamily="34" charset="-120"/>
              </a:rPr>
              <a:t>擬合優度指數表明測量模型與數據的擬合度很好。如表</a:t>
            </a:r>
            <a:r>
              <a:rPr lang="en-US" altLang="zh-TW">
                <a:latin typeface="微軟正黑體" panose="020B0604030504040204" pitchFamily="34" charset="-120"/>
                <a:ea typeface="微軟正黑體" panose="020B0604030504040204" pitchFamily="34" charset="-120"/>
              </a:rPr>
              <a:t>4</a:t>
            </a:r>
            <a:r>
              <a:rPr lang="zh-TW" altLang="en-US">
                <a:latin typeface="微軟正黑體" panose="020B0604030504040204" pitchFamily="34" charset="-120"/>
                <a:ea typeface="微軟正黑體" panose="020B0604030504040204" pitchFamily="34" charset="-120"/>
              </a:rPr>
              <a:t>所示，所有因素負荷均高於 </a:t>
            </a:r>
            <a:r>
              <a:rPr lang="en-US" altLang="zh-TW">
                <a:latin typeface="微軟正黑體" panose="020B0604030504040204" pitchFamily="34" charset="-120"/>
                <a:ea typeface="微軟正黑體" panose="020B0604030504040204" pitchFamily="34" charset="-120"/>
              </a:rPr>
              <a:t>0.6 </a:t>
            </a:r>
            <a:r>
              <a:rPr lang="zh-TW" altLang="en-US">
                <a:latin typeface="微軟正黑體" panose="020B0604030504040204" pitchFamily="34" charset="-120"/>
                <a:ea typeface="微軟正黑體" panose="020B0604030504040204" pitchFamily="34" charset="-120"/>
              </a:rPr>
              <a:t>的閾值，表明這些項目與他們應該測量的結構顯著相關。</a:t>
            </a:r>
            <a:endParaRPr lang="en-US" altLang="zh-TW"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C463D188-6DE4-45C6-8797-DF53FD74A96B}"/>
              </a:ext>
            </a:extLst>
          </p:cNvPr>
          <p:cNvPicPr>
            <a:picLocks noChangeAspect="1"/>
          </p:cNvPicPr>
          <p:nvPr/>
        </p:nvPicPr>
        <p:blipFill>
          <a:blip r:embed="rId3"/>
          <a:stretch>
            <a:fillRect/>
          </a:stretch>
        </p:blipFill>
        <p:spPr>
          <a:xfrm>
            <a:off x="2292443" y="2668948"/>
            <a:ext cx="4274612" cy="2310018"/>
          </a:xfrm>
          <a:prstGeom prst="rect">
            <a:avLst/>
          </a:prstGeom>
        </p:spPr>
      </p:pic>
      <p:sp>
        <p:nvSpPr>
          <p:cNvPr id="22" name="矩形 21">
            <a:extLst>
              <a:ext uri="{FF2B5EF4-FFF2-40B4-BE49-F238E27FC236}">
                <a16:creationId xmlns:a16="http://schemas.microsoft.com/office/drawing/2014/main" id="{DEE98CB6-F175-415E-8063-E7C4C1C23D30}"/>
              </a:ext>
            </a:extLst>
          </p:cNvPr>
          <p:cNvSpPr/>
          <p:nvPr/>
        </p:nvSpPr>
        <p:spPr>
          <a:xfrm>
            <a:off x="1146496" y="3430875"/>
            <a:ext cx="915635" cy="246221"/>
          </a:xfrm>
          <a:prstGeom prst="rect">
            <a:avLst/>
          </a:prstGeom>
        </p:spPr>
        <p:txBody>
          <a:bodyPr wrap="none">
            <a:spAutoFit/>
          </a:bodyPr>
          <a:lstStyle/>
          <a:p>
            <a:r>
              <a:rPr lang="en-US" altLang="zh-TW" sz="1000" dirty="0"/>
              <a:t>PU1 </a:t>
            </a:r>
            <a:r>
              <a:rPr lang="zh-TW" altLang="en-US" sz="1000" dirty="0"/>
              <a:t>和 </a:t>
            </a:r>
            <a:r>
              <a:rPr lang="en-US" altLang="zh-TW" sz="1000" dirty="0"/>
              <a:t>PU5 </a:t>
            </a:r>
            <a:endParaRPr lang="zh-TW" altLang="en-US" sz="1000" dirty="0"/>
          </a:p>
        </p:txBody>
      </p:sp>
      <p:sp>
        <p:nvSpPr>
          <p:cNvPr id="2" name="矩形 1">
            <a:extLst>
              <a:ext uri="{FF2B5EF4-FFF2-40B4-BE49-F238E27FC236}">
                <a16:creationId xmlns:a16="http://schemas.microsoft.com/office/drawing/2014/main" id="{7BB15FF5-585E-4AED-B1DE-0EC0B2F888D6}"/>
              </a:ext>
            </a:extLst>
          </p:cNvPr>
          <p:cNvSpPr/>
          <p:nvPr/>
        </p:nvSpPr>
        <p:spPr>
          <a:xfrm>
            <a:off x="5101277" y="2653465"/>
            <a:ext cx="748923" cy="261610"/>
          </a:xfrm>
          <a:prstGeom prst="rect">
            <a:avLst/>
          </a:prstGeom>
        </p:spPr>
        <p:txBody>
          <a:bodyPr wrap="none">
            <a:spAutoFit/>
          </a:bodyPr>
          <a:lstStyle/>
          <a:p>
            <a:r>
              <a:rPr lang="zh-TW" altLang="en-US" sz="1100" dirty="0">
                <a:solidFill>
                  <a:srgbClr val="4D5156"/>
                </a:solidFill>
                <a:latin typeface="微軟正黑體" panose="020B0604030504040204" pitchFamily="34" charset="-120"/>
                <a:ea typeface="微軟正黑體" panose="020B0604030504040204" pitchFamily="34" charset="-120"/>
              </a:rPr>
              <a:t>組成信度</a:t>
            </a:r>
            <a:endParaRPr lang="zh-TW" altLang="en-US" sz="1100" dirty="0">
              <a:latin typeface="微軟正黑體" panose="020B0604030504040204" pitchFamily="34" charset="-120"/>
              <a:ea typeface="微軟正黑體" panose="020B0604030504040204" pitchFamily="34" charset="-120"/>
            </a:endParaRPr>
          </a:p>
        </p:txBody>
      </p:sp>
      <p:sp>
        <p:nvSpPr>
          <p:cNvPr id="4" name="矩形 3">
            <a:extLst>
              <a:ext uri="{FF2B5EF4-FFF2-40B4-BE49-F238E27FC236}">
                <a16:creationId xmlns:a16="http://schemas.microsoft.com/office/drawing/2014/main" id="{19721F3A-8EFD-4039-BE4E-2F0D7DA8D0EC}"/>
              </a:ext>
            </a:extLst>
          </p:cNvPr>
          <p:cNvSpPr/>
          <p:nvPr/>
        </p:nvSpPr>
        <p:spPr>
          <a:xfrm>
            <a:off x="3955841" y="2669975"/>
            <a:ext cx="1172116" cy="261610"/>
          </a:xfrm>
          <a:prstGeom prst="rect">
            <a:avLst/>
          </a:prstGeom>
        </p:spPr>
        <p:txBody>
          <a:bodyPr wrap="none">
            <a:spAutoFit/>
          </a:bodyPr>
          <a:lstStyle/>
          <a:p>
            <a:r>
              <a:rPr lang="zh-TW" altLang="en-US" sz="1100" dirty="0">
                <a:latin typeface="微軟正黑體" panose="020B0604030504040204" pitchFamily="34" charset="-120"/>
                <a:ea typeface="微軟正黑體" panose="020B0604030504040204" pitchFamily="34" charset="-120"/>
              </a:rPr>
              <a:t>平均變異抽取量</a:t>
            </a:r>
            <a:endParaRPr lang="zh-TW" altLang="en-US" sz="1100" dirty="0"/>
          </a:p>
        </p:txBody>
      </p:sp>
      <p:sp>
        <p:nvSpPr>
          <p:cNvPr id="25" name="矩形 24">
            <a:extLst>
              <a:ext uri="{FF2B5EF4-FFF2-40B4-BE49-F238E27FC236}">
                <a16:creationId xmlns:a16="http://schemas.microsoft.com/office/drawing/2014/main" id="{01C95183-4F2B-4DF4-95FA-92C97B588BBB}"/>
              </a:ext>
            </a:extLst>
          </p:cNvPr>
          <p:cNvSpPr/>
          <p:nvPr/>
        </p:nvSpPr>
        <p:spPr>
          <a:xfrm>
            <a:off x="6567055" y="2931585"/>
            <a:ext cx="1180131" cy="261610"/>
          </a:xfrm>
          <a:prstGeom prst="rect">
            <a:avLst/>
          </a:prstGeom>
        </p:spPr>
        <p:txBody>
          <a:bodyPr wrap="none">
            <a:spAutoFit/>
          </a:bodyPr>
          <a:lstStyle/>
          <a:p>
            <a:r>
              <a:rPr lang="en-US" altLang="zh-TW" sz="1100" dirty="0"/>
              <a:t>A</a:t>
            </a:r>
            <a:r>
              <a:rPr lang="zh-TW" altLang="en-US" sz="1100" dirty="0"/>
              <a:t>值大於</a:t>
            </a:r>
            <a:r>
              <a:rPr lang="en-US" altLang="zh-TW" sz="1100" dirty="0"/>
              <a:t>0.7</a:t>
            </a:r>
            <a:r>
              <a:rPr lang="zh-TW" altLang="en-US" sz="1100" dirty="0"/>
              <a:t>即可</a:t>
            </a:r>
          </a:p>
        </p:txBody>
      </p:sp>
    </p:spTree>
    <p:extLst>
      <p:ext uri="{BB962C8B-B14F-4D97-AF65-F5344CB8AC3E}">
        <p14:creationId xmlns:p14="http://schemas.microsoft.com/office/powerpoint/2010/main" val="4215748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鑑於所有 </a:t>
            </a:r>
            <a:r>
              <a:rPr lang="en-US" altLang="zh-TW" dirty="0">
                <a:latin typeface="微軟正黑體" panose="020B0604030504040204" pitchFamily="34" charset="-120"/>
                <a:ea typeface="微軟正黑體" panose="020B0604030504040204" pitchFamily="34" charset="-120"/>
              </a:rPr>
              <a:t>AVE </a:t>
            </a:r>
            <a:r>
              <a:rPr lang="zh-TW" altLang="en-US" dirty="0">
                <a:latin typeface="微軟正黑體" panose="020B0604030504040204" pitchFamily="34" charset="-120"/>
                <a:ea typeface="微軟正黑體" panose="020B0604030504040204" pitchFamily="34" charset="-120"/>
              </a:rPr>
              <a:t>均大於 </a:t>
            </a:r>
            <a:r>
              <a:rPr lang="en-US" altLang="zh-TW" dirty="0">
                <a:latin typeface="微軟正黑體" panose="020B0604030504040204" pitchFamily="34" charset="-120"/>
                <a:ea typeface="微軟正黑體" panose="020B0604030504040204" pitchFamily="34" charset="-120"/>
              </a:rPr>
              <a:t>0.5 </a:t>
            </a:r>
            <a:r>
              <a:rPr lang="zh-TW" altLang="en-US" dirty="0">
                <a:latin typeface="微軟正黑體" panose="020B0604030504040204" pitchFamily="34" charset="-120"/>
                <a:ea typeface="微軟正黑體" panose="020B0604030504040204" pitchFamily="34" charset="-120"/>
              </a:rPr>
              <a:t>的最小可接受值，下表為區分效度測試的結果。。</a:t>
            </a:r>
          </a:p>
        </p:txBody>
      </p:sp>
      <p:pic>
        <p:nvPicPr>
          <p:cNvPr id="21" name="圖片 20">
            <a:extLst>
              <a:ext uri="{FF2B5EF4-FFF2-40B4-BE49-F238E27FC236}">
                <a16:creationId xmlns:a16="http://schemas.microsoft.com/office/drawing/2014/main" id="{FB8D1EF3-EE57-480F-BF6A-FB20D60D2671}"/>
              </a:ext>
            </a:extLst>
          </p:cNvPr>
          <p:cNvPicPr>
            <a:picLocks noChangeAspect="1"/>
          </p:cNvPicPr>
          <p:nvPr/>
        </p:nvPicPr>
        <p:blipFill rotWithShape="1">
          <a:blip r:embed="rId3"/>
          <a:srcRect b="28460"/>
          <a:stretch/>
        </p:blipFill>
        <p:spPr>
          <a:xfrm>
            <a:off x="814275" y="2429353"/>
            <a:ext cx="6320439" cy="1462707"/>
          </a:xfrm>
          <a:prstGeom prst="rect">
            <a:avLst/>
          </a:prstGeom>
        </p:spPr>
      </p:pic>
      <p:sp>
        <p:nvSpPr>
          <p:cNvPr id="4" name="矩形 3">
            <a:extLst>
              <a:ext uri="{FF2B5EF4-FFF2-40B4-BE49-F238E27FC236}">
                <a16:creationId xmlns:a16="http://schemas.microsoft.com/office/drawing/2014/main" id="{B49ECBF9-60FB-4E11-BAEE-E89A38A547DD}"/>
              </a:ext>
            </a:extLst>
          </p:cNvPr>
          <p:cNvSpPr/>
          <p:nvPr/>
        </p:nvSpPr>
        <p:spPr>
          <a:xfrm>
            <a:off x="814275" y="4489315"/>
            <a:ext cx="6134430" cy="523220"/>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沿對角線（粗體）的值是構造的平均方差提取（</a:t>
            </a:r>
            <a:r>
              <a:rPr lang="en-US" altLang="zh-TW" dirty="0">
                <a:latin typeface="微軟正黑體" panose="020B0604030504040204" pitchFamily="34" charset="-120"/>
                <a:ea typeface="微軟正黑體" panose="020B0604030504040204" pitchFamily="34" charset="-120"/>
              </a:rPr>
              <a:t>SAVE</a:t>
            </a:r>
            <a:r>
              <a:rPr lang="zh-TW" altLang="en-US" dirty="0">
                <a:latin typeface="微軟正黑體" panose="020B0604030504040204" pitchFamily="34" charset="-120"/>
                <a:ea typeface="微軟正黑體" panose="020B0604030504040204" pitchFamily="34" charset="-120"/>
              </a:rPr>
              <a:t>）的平方根。 </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對角線以下的值是兩個構造之間的相關性。 </a:t>
            </a:r>
          </a:p>
        </p:txBody>
      </p:sp>
    </p:spTree>
    <p:extLst>
      <p:ext uri="{BB962C8B-B14F-4D97-AF65-F5344CB8AC3E}">
        <p14:creationId xmlns:p14="http://schemas.microsoft.com/office/powerpoint/2010/main" val="3828317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受訪者平均認為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易於使用</a:t>
            </a:r>
            <a:r>
              <a:rPr lang="en-US" altLang="zh-TW" dirty="0">
                <a:latin typeface="微軟正黑體" panose="020B0604030504040204" pitchFamily="34" charset="-120"/>
                <a:ea typeface="微軟正黑體" panose="020B0604030504040204" pitchFamily="34" charset="-120"/>
              </a:rPr>
              <a:t>(M</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 3.67</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SD = 0.69)</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男性認為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比女性更容易使用</a:t>
            </a:r>
            <a:r>
              <a:rPr lang="en-US" altLang="zh-TW" dirty="0">
                <a:latin typeface="微軟正黑體" panose="020B0604030504040204" pitchFamily="34" charset="-120"/>
                <a:ea typeface="微軟正黑體" panose="020B0604030504040204" pitchFamily="34" charset="-120"/>
              </a:rPr>
              <a:t>(M</a:t>
            </a:r>
            <a:r>
              <a:rPr lang="zh-TW" altLang="en-US" baseline="-25000" dirty="0">
                <a:latin typeface="微軟正黑體" panose="020B0604030504040204" pitchFamily="34" charset="-120"/>
                <a:ea typeface="微軟正黑體" panose="020B0604030504040204" pitchFamily="34" charset="-120"/>
              </a:rPr>
              <a:t>男性</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 3.74</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SD</a:t>
            </a:r>
            <a:r>
              <a:rPr lang="zh-TW" altLang="en-US" baseline="-25000" dirty="0">
                <a:latin typeface="微軟正黑體" panose="020B0604030504040204" pitchFamily="34" charset="-120"/>
                <a:ea typeface="微軟正黑體" panose="020B0604030504040204" pitchFamily="34" charset="-120"/>
              </a:rPr>
              <a:t>男性</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 0.71</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M</a:t>
            </a:r>
            <a:r>
              <a:rPr lang="zh-TW" altLang="en-US" baseline="-25000" dirty="0">
                <a:latin typeface="微軟正黑體" panose="020B0604030504040204" pitchFamily="34" charset="-120"/>
                <a:ea typeface="微軟正黑體" panose="020B0604030504040204" pitchFamily="34" charset="-120"/>
              </a:rPr>
              <a:t>女性</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 3.54</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SD</a:t>
            </a:r>
            <a:r>
              <a:rPr lang="zh-TW" altLang="en-US" baseline="-25000" dirty="0">
                <a:latin typeface="微軟正黑體" panose="020B0604030504040204" pitchFamily="34" charset="-120"/>
                <a:ea typeface="微軟正黑體" panose="020B0604030504040204" pitchFamily="34" charset="-120"/>
              </a:rPr>
              <a:t>女性</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 0.63</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F </a:t>
            </a:r>
            <a:r>
              <a:rPr lang="en-US" altLang="zh-TW" baseline="-25000" dirty="0">
                <a:latin typeface="微軟正黑體" panose="020B0604030504040204" pitchFamily="34" charset="-120"/>
                <a:ea typeface="微軟正黑體" panose="020B0604030504040204" pitchFamily="34" charset="-120"/>
              </a:rPr>
              <a:t>(1, 214)</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 4.05</a:t>
            </a:r>
            <a:r>
              <a:rPr lang="zh-TW" altLang="en-US" dirty="0">
                <a:latin typeface="微軟正黑體" panose="020B0604030504040204" pitchFamily="34" charset="-120"/>
                <a:ea typeface="微軟正黑體" panose="020B0604030504040204" pitchFamily="34" charset="-120"/>
              </a:rPr>
              <a:t>，</a:t>
            </a:r>
            <a:r>
              <a:rPr lang="en-US" altLang="zh-TW" i="1" dirty="0">
                <a:latin typeface="微軟正黑體" panose="020B0604030504040204" pitchFamily="34" charset="-120"/>
                <a:ea typeface="微軟正黑體" panose="020B0604030504040204" pitchFamily="34" charset="-120"/>
              </a:rPr>
              <a:t>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 0.04)</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教育水準對 </a:t>
            </a:r>
            <a:r>
              <a:rPr lang="en-US" altLang="zh-TW" dirty="0">
                <a:latin typeface="微軟正黑體" panose="020B0604030504040204" pitchFamily="34" charset="-120"/>
                <a:ea typeface="微軟正黑體" panose="020B0604030504040204" pitchFamily="34" charset="-120"/>
              </a:rPr>
              <a:t>PEOU </a:t>
            </a:r>
            <a:r>
              <a:rPr lang="zh-TW" altLang="en-US" dirty="0">
                <a:latin typeface="微軟正黑體" panose="020B0604030504040204" pitchFamily="34" charset="-120"/>
                <a:ea typeface="微軟正黑體" panose="020B0604030504040204" pitchFamily="34" charset="-120"/>
              </a:rPr>
              <a:t>的影響顯著 </a:t>
            </a:r>
            <a:r>
              <a:rPr lang="en-US" altLang="zh-TW" dirty="0">
                <a:latin typeface="微軟正黑體" panose="020B0604030504040204" pitchFamily="34" charset="-120"/>
                <a:ea typeface="微軟正黑體" panose="020B0604030504040204" pitchFamily="34" charset="-120"/>
              </a:rPr>
              <a:t>(F </a:t>
            </a:r>
            <a:r>
              <a:rPr lang="en-US" altLang="zh-TW" baseline="-25000" dirty="0">
                <a:latin typeface="微軟正黑體" panose="020B0604030504040204" pitchFamily="34" charset="-120"/>
                <a:ea typeface="微軟正黑體" panose="020B0604030504040204" pitchFamily="34" charset="-120"/>
              </a:rPr>
              <a:t>(3, 212)</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 5.72, </a:t>
            </a:r>
            <a:r>
              <a:rPr lang="en-US" altLang="zh-TW" i="1" dirty="0">
                <a:latin typeface="微軟正黑體" panose="020B0604030504040204" pitchFamily="34" charset="-120"/>
                <a:ea typeface="微軟正黑體" panose="020B0604030504040204" pitchFamily="34" charset="-120"/>
              </a:rPr>
              <a:t>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&lt; 0.001)</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Tukey </a:t>
            </a:r>
            <a:r>
              <a:rPr lang="zh-TW" altLang="en-US" dirty="0">
                <a:latin typeface="微軟正黑體" panose="020B0604030504040204" pitchFamily="34" charset="-120"/>
                <a:ea typeface="微軟正黑體" panose="020B0604030504040204" pitchFamily="34" charset="-120"/>
              </a:rPr>
              <a:t>事後檢定表明，教育水準為 </a:t>
            </a:r>
            <a:r>
              <a:rPr lang="en-US" altLang="zh-TW" dirty="0">
                <a:latin typeface="微軟正黑體" panose="020B0604030504040204" pitchFamily="34" charset="-120"/>
                <a:ea typeface="微軟正黑體" panose="020B0604030504040204" pitchFamily="34" charset="-120"/>
              </a:rPr>
              <a:t>12 </a:t>
            </a:r>
            <a:r>
              <a:rPr lang="zh-TW" altLang="en-US" dirty="0">
                <a:latin typeface="微軟正黑體" panose="020B0604030504040204" pitchFamily="34" charset="-120"/>
                <a:ea typeface="微軟正黑體" panose="020B0604030504040204" pitchFamily="34" charset="-120"/>
              </a:rPr>
              <a:t>級或以下的人認為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比其他教育群體更難使用，而其他教育群體之間的差異不顯著。</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PEOU </a:t>
            </a:r>
            <a:r>
              <a:rPr lang="zh-TW" altLang="en-US" dirty="0">
                <a:latin typeface="微軟正黑體" panose="020B0604030504040204" pitchFamily="34" charset="-120"/>
                <a:ea typeface="微軟正黑體" panose="020B0604030504040204" pitchFamily="34" charset="-120"/>
              </a:rPr>
              <a:t>與駕駛體驗呈正相關</a:t>
            </a:r>
            <a:r>
              <a:rPr lang="en-US" altLang="zh-TW" dirty="0">
                <a:latin typeface="微軟正黑體" panose="020B0604030504040204" pitchFamily="34" charset="-120"/>
                <a:ea typeface="微軟正黑體" panose="020B0604030504040204" pitchFamily="34" charset="-120"/>
              </a:rPr>
              <a:t>(r = 0.14</a:t>
            </a:r>
            <a:r>
              <a:rPr lang="zh-TW" altLang="en-US" dirty="0">
                <a:latin typeface="微軟正黑體" panose="020B0604030504040204" pitchFamily="34" charset="-120"/>
                <a:ea typeface="微軟正黑體" panose="020B0604030504040204" pitchFamily="34" charset="-120"/>
              </a:rPr>
              <a:t>，</a:t>
            </a:r>
            <a:r>
              <a:rPr lang="en-US" altLang="zh-TW" i="1" dirty="0">
                <a:latin typeface="微軟正黑體" panose="020B0604030504040204" pitchFamily="34" charset="-120"/>
                <a:ea typeface="微軟正黑體" panose="020B0604030504040204" pitchFamily="34" charset="-120"/>
              </a:rPr>
              <a:t>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 0.03) </a:t>
            </a:r>
            <a:r>
              <a:rPr lang="zh-TW" altLang="en-US" dirty="0">
                <a:latin typeface="微軟正黑體" panose="020B0604030504040204" pitchFamily="34" charset="-120"/>
                <a:ea typeface="微軟正黑體" panose="020B0604030504040204" pitchFamily="34" charset="-120"/>
              </a:rPr>
              <a:t>和事故 </a:t>
            </a:r>
            <a:r>
              <a:rPr lang="en-US" altLang="zh-TW" dirty="0">
                <a:latin typeface="微軟正黑體" panose="020B0604030504040204" pitchFamily="34" charset="-120"/>
                <a:ea typeface="微軟正黑體" panose="020B0604030504040204" pitchFamily="34" charset="-120"/>
              </a:rPr>
              <a:t>(r = 0.17, </a:t>
            </a:r>
            <a:r>
              <a:rPr lang="en-US" altLang="zh-TW" i="1" dirty="0">
                <a:latin typeface="微軟正黑體" panose="020B0604030504040204" pitchFamily="34" charset="-120"/>
                <a:ea typeface="微軟正黑體" panose="020B0604030504040204" pitchFamily="34" charset="-120"/>
              </a:rPr>
              <a:t>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 0.01)</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83854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02400" y="327537"/>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使用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的態度對使用行為意向有正面影響</a:t>
            </a:r>
            <a:r>
              <a:rPr lang="en-US" altLang="zh-TW" dirty="0">
                <a:latin typeface="微軟正黑體" panose="020B0604030504040204" pitchFamily="34" charset="-120"/>
                <a:ea typeface="微軟正黑體" panose="020B0604030504040204" pitchFamily="34" charset="-120"/>
              </a:rPr>
              <a:t>(β = 0.527</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p &lt; 0.001)</a:t>
            </a:r>
          </a:p>
          <a:p>
            <a:r>
              <a:rPr lang="en-US" altLang="zh-TW" dirty="0">
                <a:latin typeface="微軟正黑體" panose="020B0604030504040204" pitchFamily="34" charset="-120"/>
                <a:ea typeface="微軟正黑體" panose="020B0604030504040204" pitchFamily="34" charset="-120"/>
              </a:rPr>
              <a:t>PU </a:t>
            </a:r>
            <a:r>
              <a:rPr lang="zh-TW" altLang="en-US" dirty="0">
                <a:latin typeface="微軟正黑體" panose="020B0604030504040204" pitchFamily="34" charset="-120"/>
                <a:ea typeface="微軟正黑體" panose="020B0604030504040204" pitchFamily="34" charset="-120"/>
              </a:rPr>
              <a:t>是 </a:t>
            </a:r>
            <a:r>
              <a:rPr lang="en-US" altLang="zh-TW" dirty="0">
                <a:latin typeface="微軟正黑體" panose="020B0604030504040204" pitchFamily="34" charset="-120"/>
                <a:ea typeface="微軟正黑體" panose="020B0604030504040204" pitchFamily="34" charset="-120"/>
              </a:rPr>
              <a:t>BI </a:t>
            </a:r>
            <a:r>
              <a:rPr lang="zh-TW" altLang="en-US" dirty="0">
                <a:latin typeface="微軟正黑體" panose="020B0604030504040204" pitchFamily="34" charset="-120"/>
                <a:ea typeface="微軟正黑體" panose="020B0604030504040204" pitchFamily="34" charset="-120"/>
              </a:rPr>
              <a:t>的顯著預測因子 </a:t>
            </a:r>
            <a:r>
              <a:rPr lang="en-US" altLang="zh-TW" dirty="0">
                <a:latin typeface="微軟正黑體" panose="020B0604030504040204" pitchFamily="34" charset="-120"/>
                <a:ea typeface="微軟正黑體" panose="020B0604030504040204" pitchFamily="34" charset="-120"/>
              </a:rPr>
              <a:t>(β = 0.335, </a:t>
            </a:r>
            <a:r>
              <a:rPr lang="en-US" altLang="zh-TW" i="1" dirty="0">
                <a:latin typeface="微軟正黑體" panose="020B0604030504040204" pitchFamily="34" charset="-120"/>
                <a:ea typeface="微軟正黑體" panose="020B0604030504040204" pitchFamily="34" charset="-120"/>
              </a:rPr>
              <a:t>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&lt; 0.001)</a:t>
            </a:r>
          </a:p>
          <a:p>
            <a:r>
              <a:rPr lang="en-US" altLang="zh-TW" dirty="0">
                <a:latin typeface="微軟正黑體" panose="020B0604030504040204" pitchFamily="34" charset="-120"/>
                <a:ea typeface="微軟正黑體" panose="020B0604030504040204" pitchFamily="34" charset="-120"/>
              </a:rPr>
              <a:t>PEOU </a:t>
            </a:r>
            <a:r>
              <a:rPr lang="zh-TW" altLang="en-US" dirty="0">
                <a:latin typeface="微軟正黑體" panose="020B0604030504040204" pitchFamily="34" charset="-120"/>
                <a:ea typeface="微軟正黑體" panose="020B0604030504040204" pitchFamily="34" charset="-120"/>
              </a:rPr>
              <a:t>對 </a:t>
            </a:r>
            <a:r>
              <a:rPr lang="en-US" altLang="zh-TW" dirty="0">
                <a:latin typeface="微軟正黑體" panose="020B0604030504040204" pitchFamily="34" charset="-120"/>
                <a:ea typeface="微軟正黑體" panose="020B0604030504040204" pitchFamily="34" charset="-120"/>
              </a:rPr>
              <a:t>PU (β = 0.578, </a:t>
            </a:r>
            <a:r>
              <a:rPr lang="en-US" altLang="zh-TW" i="1" dirty="0">
                <a:latin typeface="微軟正黑體" panose="020B0604030504040204" pitchFamily="34" charset="-120"/>
                <a:ea typeface="微軟正黑體" panose="020B0604030504040204" pitchFamily="34" charset="-120"/>
              </a:rPr>
              <a:t>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&lt; 0.001) </a:t>
            </a:r>
            <a:r>
              <a:rPr lang="zh-TW" altLang="en-US" dirty="0">
                <a:latin typeface="微軟正黑體" panose="020B0604030504040204" pitchFamily="34" charset="-120"/>
                <a:ea typeface="微軟正黑體" panose="020B0604030504040204" pitchFamily="34" charset="-120"/>
              </a:rPr>
              <a:t>和對使用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的態度 </a:t>
            </a:r>
            <a:r>
              <a:rPr lang="en-US" altLang="zh-TW" dirty="0">
                <a:latin typeface="微軟正黑體" panose="020B0604030504040204" pitchFamily="34" charset="-120"/>
                <a:ea typeface="微軟正黑體" panose="020B0604030504040204" pitchFamily="34" charset="-120"/>
              </a:rPr>
              <a:t>(β = 0.164, </a:t>
            </a:r>
            <a:r>
              <a:rPr lang="en-US" altLang="zh-TW" i="1" dirty="0">
                <a:latin typeface="微軟正黑體" panose="020B0604030504040204" pitchFamily="34" charset="-120"/>
                <a:ea typeface="微軟正黑體" panose="020B0604030504040204" pitchFamily="34" charset="-120"/>
              </a:rPr>
              <a:t>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 0.021) </a:t>
            </a:r>
            <a:r>
              <a:rPr lang="zh-TW" altLang="en-US" dirty="0">
                <a:latin typeface="微軟正黑體" panose="020B0604030504040204" pitchFamily="34" charset="-120"/>
                <a:ea typeface="微軟正黑體" panose="020B0604030504040204" pitchFamily="34" charset="-120"/>
              </a:rPr>
              <a:t>有顯著的正面影響。</a:t>
            </a:r>
          </a:p>
        </p:txBody>
      </p:sp>
    </p:spTree>
    <p:extLst>
      <p:ext uri="{BB962C8B-B14F-4D97-AF65-F5344CB8AC3E}">
        <p14:creationId xmlns:p14="http://schemas.microsoft.com/office/powerpoint/2010/main" val="1639803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endParaRPr lang="zh-TW" altLang="en-US" dirty="0">
              <a:latin typeface="微軟正黑體" panose="020B0604030504040204" pitchFamily="34" charset="-120"/>
              <a:ea typeface="微軟正黑體" panose="020B0604030504040204" pitchFamily="34" charset="-120"/>
            </a:endParaRPr>
          </a:p>
        </p:txBody>
      </p:sp>
      <p:pic>
        <p:nvPicPr>
          <p:cNvPr id="21" name="Picture 2" descr="https://ars.els-cdn.com/content/image/1-s2.0-S0968090X18308398-gr3.jpg">
            <a:extLst>
              <a:ext uri="{FF2B5EF4-FFF2-40B4-BE49-F238E27FC236}">
                <a16:creationId xmlns:a16="http://schemas.microsoft.com/office/drawing/2014/main" id="{23ED5B5B-3F04-4C5D-9CC1-8863947D7B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0206" y="1712490"/>
            <a:ext cx="4499172" cy="279984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id="{C0AE957C-AAD1-4F20-B76C-A3A0A3D12715}"/>
              </a:ext>
            </a:extLst>
          </p:cNvPr>
          <p:cNvSpPr/>
          <p:nvPr/>
        </p:nvSpPr>
        <p:spPr>
          <a:xfrm>
            <a:off x="387310" y="3112412"/>
            <a:ext cx="3152458" cy="738664"/>
          </a:xfrm>
          <a:prstGeom prst="rect">
            <a:avLst/>
          </a:prstGeom>
        </p:spPr>
        <p:txBody>
          <a:bodyPr wrap="square">
            <a:spAutoFit/>
          </a:bodyPr>
          <a:lstStyle/>
          <a:p>
            <a:pPr marL="342900" indent="-342900">
              <a:buFont typeface="+mj-lt"/>
              <a:buAutoNum type="arabicPeriod"/>
            </a:pPr>
            <a:r>
              <a:rPr lang="zh-TW" altLang="en-US" dirty="0">
                <a:solidFill>
                  <a:srgbClr val="2E2E2E"/>
                </a:solidFill>
                <a:latin typeface="微軟正黑體" panose="020B0604030504040204" pitchFamily="34" charset="-120"/>
                <a:ea typeface="微軟正黑體" panose="020B0604030504040204" pitchFamily="34" charset="-120"/>
              </a:rPr>
              <a:t>黑線代表來自原始 </a:t>
            </a:r>
            <a:r>
              <a:rPr lang="en-US" altLang="zh-TW" dirty="0">
                <a:solidFill>
                  <a:srgbClr val="2E2E2E"/>
                </a:solidFill>
                <a:latin typeface="微軟正黑體" panose="020B0604030504040204" pitchFamily="34" charset="-120"/>
                <a:ea typeface="微軟正黑體" panose="020B0604030504040204" pitchFamily="34" charset="-120"/>
              </a:rPr>
              <a:t>TAM </a:t>
            </a:r>
            <a:r>
              <a:rPr lang="zh-TW" altLang="en-US" dirty="0">
                <a:solidFill>
                  <a:srgbClr val="2E2E2E"/>
                </a:solidFill>
                <a:latin typeface="微軟正黑體" panose="020B0604030504040204" pitchFamily="34" charset="-120"/>
                <a:ea typeface="微軟正黑體" panose="020B0604030504040204" pitchFamily="34" charset="-120"/>
              </a:rPr>
              <a:t>的關係。</a:t>
            </a:r>
            <a:endParaRPr lang="en-US" altLang="zh-TW" dirty="0">
              <a:solidFill>
                <a:srgbClr val="2E2E2E"/>
              </a:solidFill>
              <a:latin typeface="微軟正黑體" panose="020B0604030504040204" pitchFamily="34" charset="-120"/>
              <a:ea typeface="微軟正黑體" panose="020B0604030504040204" pitchFamily="34" charset="-120"/>
            </a:endParaRPr>
          </a:p>
          <a:p>
            <a:pPr marL="342900" indent="-342900">
              <a:buFont typeface="+mj-lt"/>
              <a:buAutoNum type="arabicPeriod"/>
            </a:pPr>
            <a:r>
              <a:rPr lang="zh-TW" altLang="en-US" dirty="0">
                <a:solidFill>
                  <a:srgbClr val="2E2E2E"/>
                </a:solidFill>
                <a:latin typeface="微軟正黑體" panose="020B0604030504040204" pitchFamily="34" charset="-120"/>
                <a:ea typeface="微軟正黑體" panose="020B0604030504040204" pitchFamily="34" charset="-120"/>
              </a:rPr>
              <a:t>紅線代表新提出的關係。</a:t>
            </a:r>
            <a:endParaRPr lang="en-US" altLang="zh-TW" dirty="0">
              <a:solidFill>
                <a:srgbClr val="2E2E2E"/>
              </a:solidFill>
              <a:latin typeface="微軟正黑體" panose="020B0604030504040204" pitchFamily="34" charset="-120"/>
              <a:ea typeface="微軟正黑體" panose="020B0604030504040204" pitchFamily="34" charset="-120"/>
            </a:endParaRPr>
          </a:p>
          <a:p>
            <a:pPr marL="342900" indent="-342900">
              <a:buFont typeface="+mj-lt"/>
              <a:buAutoNum type="arabicPeriod"/>
            </a:pPr>
            <a:r>
              <a:rPr lang="zh-TW" altLang="en-US" dirty="0">
                <a:solidFill>
                  <a:srgbClr val="2E2E2E"/>
                </a:solidFill>
                <a:latin typeface="微軟正黑體" panose="020B0604030504040204" pitchFamily="34" charset="-120"/>
                <a:ea typeface="微軟正黑體" panose="020B0604030504040204" pitchFamily="34" charset="-120"/>
              </a:rPr>
              <a:t>虛線表示不重要的路徑。</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66492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路徑係數的總結和假設檢驗的結果如</a:t>
            </a:r>
            <a:r>
              <a:rPr lang="zh-TW" altLang="en-US" dirty="0">
                <a:latin typeface="微軟正黑體" panose="020B0604030504040204" pitchFamily="34" charset="-120"/>
                <a:ea typeface="微軟正黑體" panose="020B0604030504040204" pitchFamily="34" charset="-120"/>
                <a:hlinkClick r:id="rId3"/>
              </a:rPr>
              <a:t>表 </a:t>
            </a:r>
            <a:r>
              <a:rPr lang="en-US" altLang="zh-TW" dirty="0">
                <a:latin typeface="微軟正黑體" panose="020B0604030504040204" pitchFamily="34" charset="-120"/>
                <a:ea typeface="微軟正黑體" panose="020B0604030504040204" pitchFamily="34" charset="-120"/>
                <a:hlinkClick r:id="rId3"/>
              </a:rPr>
              <a:t>6</a:t>
            </a:r>
            <a:r>
              <a:rPr lang="zh-TW" altLang="en-US" dirty="0">
                <a:latin typeface="微軟正黑體" panose="020B0604030504040204" pitchFamily="34" charset="-120"/>
                <a:ea typeface="微軟正黑體" panose="020B0604030504040204" pitchFamily="34" charset="-120"/>
              </a:rPr>
              <a:t>所示。</a:t>
            </a:r>
          </a:p>
        </p:txBody>
      </p:sp>
      <p:pic>
        <p:nvPicPr>
          <p:cNvPr id="21" name="內容版面配置區 3">
            <a:extLst>
              <a:ext uri="{FF2B5EF4-FFF2-40B4-BE49-F238E27FC236}">
                <a16:creationId xmlns:a16="http://schemas.microsoft.com/office/drawing/2014/main" id="{206E5D29-A9CF-48A5-8ED5-EA642F14210B}"/>
              </a:ext>
            </a:extLst>
          </p:cNvPr>
          <p:cNvPicPr>
            <a:picLocks noChangeAspect="1"/>
          </p:cNvPicPr>
          <p:nvPr/>
        </p:nvPicPr>
        <p:blipFill>
          <a:blip r:embed="rId4"/>
          <a:stretch>
            <a:fillRect/>
          </a:stretch>
        </p:blipFill>
        <p:spPr>
          <a:xfrm>
            <a:off x="672396" y="2028629"/>
            <a:ext cx="5296639" cy="2800741"/>
          </a:xfrm>
          <a:prstGeom prst="rect">
            <a:avLst/>
          </a:prstGeom>
          <a:noFill/>
          <a:ln>
            <a:noFill/>
          </a:ln>
        </p:spPr>
      </p:pic>
      <p:sp>
        <p:nvSpPr>
          <p:cNvPr id="2" name="矩形 1">
            <a:extLst>
              <a:ext uri="{FF2B5EF4-FFF2-40B4-BE49-F238E27FC236}">
                <a16:creationId xmlns:a16="http://schemas.microsoft.com/office/drawing/2014/main" id="{EC7F0F4B-207C-404E-8A16-7BEB31DC1FA6}"/>
              </a:ext>
            </a:extLst>
          </p:cNvPr>
          <p:cNvSpPr/>
          <p:nvPr/>
        </p:nvSpPr>
        <p:spPr>
          <a:xfrm>
            <a:off x="2403797" y="4428880"/>
            <a:ext cx="4572000" cy="523220"/>
          </a:xfrm>
          <a:prstGeom prst="rect">
            <a:avLst/>
          </a:prstGeom>
        </p:spPr>
        <p:txBody>
          <a:bodyPr>
            <a:spAutoFit/>
          </a:bodyPr>
          <a:lstStyle/>
          <a:p>
            <a:r>
              <a:rPr lang="en-US" altLang="zh-TW" dirty="0">
                <a:solidFill>
                  <a:srgbClr val="2E2E2E"/>
                </a:solidFill>
                <a:latin typeface="微軟正黑體" panose="020B0604030504040204" pitchFamily="34" charset="-120"/>
                <a:ea typeface="微軟正黑體" panose="020B0604030504040204" pitchFamily="34" charset="-120"/>
              </a:rPr>
              <a:t>PU (β = 0.604, </a:t>
            </a:r>
            <a:r>
              <a:rPr lang="en-US" altLang="zh-TW" i="1" dirty="0">
                <a:solidFill>
                  <a:srgbClr val="2E2E2E"/>
                </a:solidFill>
                <a:latin typeface="微軟正黑體" panose="020B0604030504040204" pitchFamily="34" charset="-120"/>
                <a:ea typeface="微軟正黑體" panose="020B0604030504040204" pitchFamily="34" charset="-120"/>
              </a:rPr>
              <a:t>p</a:t>
            </a:r>
            <a:r>
              <a:rPr lang="zh-TW" altLang="en-US" dirty="0">
                <a:solidFill>
                  <a:srgbClr val="2E2E2E"/>
                </a:solidFill>
                <a:latin typeface="微軟正黑體" panose="020B0604030504040204" pitchFamily="34" charset="-120"/>
                <a:ea typeface="微軟正黑體" panose="020B0604030504040204" pitchFamily="34" charset="-120"/>
              </a:rPr>
              <a:t>  </a:t>
            </a:r>
            <a:r>
              <a:rPr lang="en-US" altLang="zh-TW" dirty="0">
                <a:solidFill>
                  <a:srgbClr val="2E2E2E"/>
                </a:solidFill>
                <a:latin typeface="微軟正黑體" panose="020B0604030504040204" pitchFamily="34" charset="-120"/>
                <a:ea typeface="微軟正黑體" panose="020B0604030504040204" pitchFamily="34" charset="-120"/>
              </a:rPr>
              <a:t>&lt; 0.001) </a:t>
            </a:r>
          </a:p>
          <a:p>
            <a:r>
              <a:rPr lang="en-US" altLang="zh-TW" dirty="0">
                <a:solidFill>
                  <a:srgbClr val="2E2E2E"/>
                </a:solidFill>
                <a:latin typeface="微軟正黑體" panose="020B0604030504040204" pitchFamily="34" charset="-120"/>
                <a:ea typeface="微軟正黑體" panose="020B0604030504040204" pitchFamily="34" charset="-120"/>
              </a:rPr>
              <a:t>PSR (β = -0.304, </a:t>
            </a:r>
            <a:r>
              <a:rPr lang="en-US" altLang="zh-TW" i="1" dirty="0">
                <a:solidFill>
                  <a:srgbClr val="2E2E2E"/>
                </a:solidFill>
                <a:latin typeface="微軟正黑體" panose="020B0604030504040204" pitchFamily="34" charset="-120"/>
                <a:ea typeface="微軟正黑體" panose="020B0604030504040204" pitchFamily="34" charset="-120"/>
              </a:rPr>
              <a:t>p</a:t>
            </a:r>
            <a:r>
              <a:rPr lang="zh-TW" altLang="en-US" dirty="0">
                <a:solidFill>
                  <a:srgbClr val="2E2E2E"/>
                </a:solidFill>
                <a:latin typeface="微軟正黑體" panose="020B0604030504040204" pitchFamily="34" charset="-120"/>
                <a:ea typeface="微軟正黑體" panose="020B0604030504040204" pitchFamily="34" charset="-120"/>
              </a:rPr>
              <a:t>  </a:t>
            </a:r>
            <a:r>
              <a:rPr lang="en-US" altLang="zh-TW" dirty="0">
                <a:solidFill>
                  <a:srgbClr val="2E2E2E"/>
                </a:solidFill>
                <a:latin typeface="微軟正黑體" panose="020B0604030504040204" pitchFamily="34" charset="-120"/>
                <a:ea typeface="微軟正黑體" panose="020B0604030504040204" pitchFamily="34" charset="-120"/>
              </a:rPr>
              <a:t>&lt; 0.001) </a:t>
            </a:r>
            <a:r>
              <a:rPr lang="zh-TW" altLang="en-US" dirty="0">
                <a:solidFill>
                  <a:srgbClr val="2E2E2E"/>
                </a:solidFill>
                <a:latin typeface="微軟正黑體" panose="020B0604030504040204" pitchFamily="34" charset="-120"/>
                <a:ea typeface="微軟正黑體" panose="020B0604030504040204" pitchFamily="34" charset="-120"/>
              </a:rPr>
              <a:t>對信任有顯著影響。</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48523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結果與討論</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5</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0C6DAFE9-77BC-4039-9882-E40CDA15C5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3935566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20" name="內容版面配置區 2">
            <a:extLst>
              <a:ext uri="{FF2B5EF4-FFF2-40B4-BE49-F238E27FC236}">
                <a16:creationId xmlns:a16="http://schemas.microsoft.com/office/drawing/2014/main" id="{0057E691-4E50-48CB-8761-414977913B72}"/>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自動駕駛汽車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是指能夠感知其環境並在沒有人為的情況下運行的車輛。汽車工程師協會 </a:t>
            </a:r>
            <a:r>
              <a:rPr lang="en-US" altLang="zh-TW" dirty="0">
                <a:latin typeface="微軟正黑體" panose="020B0604030504040204" pitchFamily="34" charset="-120"/>
                <a:ea typeface="微軟正黑體" panose="020B0604030504040204" pitchFamily="34" charset="-120"/>
              </a:rPr>
              <a:t>(SAE, 2018) </a:t>
            </a:r>
            <a:r>
              <a:rPr lang="zh-TW" altLang="en-US" dirty="0">
                <a:latin typeface="微軟正黑體" panose="020B0604030504040204" pitchFamily="34" charset="-120"/>
                <a:ea typeface="微軟正黑體" panose="020B0604030504040204" pitchFamily="34" charset="-120"/>
              </a:rPr>
              <a:t>定義了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的六個等級。</a:t>
            </a:r>
            <a:endParaRPr lang="en-US" altLang="zh-TW"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從非自動化（</a:t>
            </a:r>
            <a:r>
              <a:rPr lang="en-US" altLang="zh-TW" sz="1600" dirty="0">
                <a:latin typeface="微軟正黑體" panose="020B0604030504040204" pitchFamily="34" charset="-120"/>
                <a:ea typeface="微軟正黑體" panose="020B0604030504040204" pitchFamily="34" charset="-120"/>
              </a:rPr>
              <a:t>0 </a:t>
            </a:r>
            <a:r>
              <a:rPr lang="zh-TW" altLang="en-US" sz="1600" dirty="0">
                <a:latin typeface="微軟正黑體" panose="020B0604030504040204" pitchFamily="34" charset="-120"/>
                <a:ea typeface="微軟正黑體" panose="020B0604030504040204" pitchFamily="34" charset="-120"/>
              </a:rPr>
              <a:t>級）</a:t>
            </a:r>
            <a:endParaRPr lang="en-US" altLang="zh-TW" sz="1600"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具有條件自動化（</a:t>
            </a:r>
            <a:r>
              <a:rPr lang="en-US" altLang="zh-TW" sz="1600" dirty="0">
                <a:latin typeface="微軟正黑體" panose="020B0604030504040204" pitchFamily="34" charset="-120"/>
                <a:ea typeface="微軟正黑體" panose="020B0604030504040204" pitchFamily="34" charset="-120"/>
              </a:rPr>
              <a:t>3</a:t>
            </a:r>
            <a:r>
              <a:rPr lang="zh-TW" altLang="en-US" sz="1600" dirty="0">
                <a:latin typeface="微軟正黑體" panose="020B0604030504040204" pitchFamily="34" charset="-120"/>
                <a:ea typeface="微軟正黑體" panose="020B0604030504040204" pitchFamily="34" charset="-120"/>
              </a:rPr>
              <a:t>級）</a:t>
            </a:r>
            <a:endParaRPr lang="en-US" altLang="zh-TW" sz="1600"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高度自動化（</a:t>
            </a:r>
            <a:r>
              <a:rPr lang="en-US" altLang="zh-TW" sz="1600" dirty="0">
                <a:latin typeface="微軟正黑體" panose="020B0604030504040204" pitchFamily="34" charset="-120"/>
                <a:ea typeface="微軟正黑體" panose="020B0604030504040204" pitchFamily="34" charset="-120"/>
              </a:rPr>
              <a:t>4</a:t>
            </a:r>
            <a:r>
              <a:rPr lang="zh-TW" altLang="en-US" sz="1600" dirty="0">
                <a:latin typeface="微軟正黑體" panose="020B0604030504040204" pitchFamily="34" charset="-120"/>
                <a:ea typeface="微軟正黑體" panose="020B0604030504040204" pitchFamily="34" charset="-120"/>
              </a:rPr>
              <a:t>級</a:t>
            </a:r>
            <a:r>
              <a:rPr lang="en-US" altLang="zh-TW" sz="1600" dirty="0">
                <a:latin typeface="微軟正黑體" panose="020B0604030504040204" pitchFamily="34" charset="-120"/>
                <a:ea typeface="微軟正黑體" panose="020B0604030504040204" pitchFamily="34" charset="-120"/>
              </a:rPr>
              <a:t>)</a:t>
            </a:r>
          </a:p>
          <a:p>
            <a:pPr lvl="1"/>
            <a:r>
              <a:rPr lang="zh-TW" altLang="en-US" sz="1600" dirty="0">
                <a:latin typeface="微軟正黑體" panose="020B0604030504040204" pitchFamily="34" charset="-120"/>
                <a:ea typeface="微軟正黑體" panose="020B0604030504040204" pitchFamily="34" charset="-120"/>
              </a:rPr>
              <a:t>完全自動化（</a:t>
            </a:r>
            <a:r>
              <a:rPr lang="en-US" altLang="zh-TW" sz="1600" dirty="0">
                <a:latin typeface="微軟正黑體" panose="020B0604030504040204" pitchFamily="34" charset="-120"/>
                <a:ea typeface="微軟正黑體" panose="020B0604030504040204" pitchFamily="34" charset="-120"/>
              </a:rPr>
              <a:t>5 </a:t>
            </a:r>
            <a:r>
              <a:rPr lang="zh-TW" altLang="en-US" sz="1600" dirty="0">
                <a:latin typeface="微軟正黑體" panose="020B0604030504040204" pitchFamily="34" charset="-120"/>
                <a:ea typeface="微軟正黑體" panose="020B0604030504040204" pitchFamily="34" charset="-120"/>
              </a:rPr>
              <a:t>級）</a:t>
            </a:r>
          </a:p>
        </p:txBody>
      </p:sp>
    </p:spTree>
    <p:extLst>
      <p:ext uri="{BB962C8B-B14F-4D97-AF65-F5344CB8AC3E}">
        <p14:creationId xmlns:p14="http://schemas.microsoft.com/office/powerpoint/2010/main" val="3422997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
        <p:nvSpPr>
          <p:cNvPr id="20" name="內容版面配置區 2">
            <a:extLst>
              <a:ext uri="{FF2B5EF4-FFF2-40B4-BE49-F238E27FC236}">
                <a16:creationId xmlns:a16="http://schemas.microsoft.com/office/drawing/2014/main" id="{66E51D86-93CC-4686-A207-36C940DC32D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發現初始信任在預測用戶對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的態度方面的作用比認知信念的作用強。</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Earle &amp;</a:t>
            </a:r>
            <a:r>
              <a:rPr lang="zh-TW" altLang="en-US"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Cvetkovich</a:t>
            </a:r>
            <a:r>
              <a:rPr lang="en-US" altLang="zh-TW" dirty="0">
                <a:latin typeface="微軟正黑體" panose="020B0604030504040204" pitchFamily="34" charset="-120"/>
                <a:ea typeface="微軟正黑體" panose="020B0604030504040204" pitchFamily="34" charset="-120"/>
              </a:rPr>
              <a:t> (1995)</a:t>
            </a:r>
            <a:r>
              <a:rPr lang="zh-TW" altLang="en-US" dirty="0">
                <a:latin typeface="微軟正黑體" panose="020B0604030504040204" pitchFamily="34" charset="-120"/>
                <a:ea typeface="微軟正黑體" panose="020B0604030504040204" pitchFamily="34" charset="-120"/>
              </a:rPr>
              <a:t>將信任解釋為“降低認知複雜性的工具”，有助於簡化和促進決策過程，尤其是在具有風險和不確定性的情況下</a:t>
            </a:r>
            <a:r>
              <a:rPr lang="en-US" altLang="zh-TW" dirty="0">
                <a:latin typeface="微軟正黑體" panose="020B0604030504040204" pitchFamily="34" charset="-120"/>
                <a:ea typeface="微軟正黑體" panose="020B0604030504040204" pitchFamily="34" charset="-120"/>
              </a:rPr>
              <a:t>(Kim et al., 2008; </a:t>
            </a:r>
            <a:r>
              <a:rPr lang="en-US" altLang="zh-TW" dirty="0" err="1">
                <a:latin typeface="微軟正黑體" panose="020B0604030504040204" pitchFamily="34" charset="-120"/>
                <a:ea typeface="微軟正黑體" panose="020B0604030504040204" pitchFamily="34" charset="-120"/>
              </a:rPr>
              <a:t>Zsifkovits</a:t>
            </a:r>
            <a:r>
              <a:rPr lang="en-US" altLang="zh-TW" dirty="0">
                <a:latin typeface="微軟正黑體" panose="020B0604030504040204" pitchFamily="34" charset="-120"/>
                <a:ea typeface="微軟正黑體" panose="020B0604030504040204" pitchFamily="34" charset="-120"/>
              </a:rPr>
              <a:t> &amp;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Günther,</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2015 )</a:t>
            </a:r>
            <a:r>
              <a:rPr lang="zh-TW" altLang="en-US" dirty="0">
                <a:latin typeface="微軟正黑體" panose="020B0604030504040204" pitchFamily="34" charset="-120"/>
                <a:ea typeface="微軟正黑體" panose="020B0604030504040204" pitchFamily="34" charset="-120"/>
              </a:rPr>
              <a:t> 。</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第一次將信任確定為決定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態度的最關鍵的先決條件，之前的研究是由 </a:t>
            </a:r>
            <a:r>
              <a:rPr lang="en-US" altLang="zh-TW" dirty="0">
                <a:latin typeface="微軟正黑體" panose="020B0604030504040204" pitchFamily="34" charset="-120"/>
                <a:ea typeface="微軟正黑體" panose="020B0604030504040204" pitchFamily="34" charset="-120"/>
              </a:rPr>
              <a:t>PU </a:t>
            </a:r>
            <a:r>
              <a:rPr lang="zh-TW" altLang="en-US" dirty="0">
                <a:latin typeface="微軟正黑體" panose="020B0604030504040204" pitchFamily="34" charset="-120"/>
                <a:ea typeface="微軟正黑體" panose="020B0604030504040204" pitchFamily="34" charset="-120"/>
              </a:rPr>
              <a:t>等其他因素中介的</a:t>
            </a:r>
            <a:r>
              <a:rPr lang="en-US" altLang="zh-TW" dirty="0">
                <a:latin typeface="微軟正黑體" panose="020B0604030504040204" pitchFamily="34" charset="-120"/>
                <a:ea typeface="微軟正黑體" panose="020B0604030504040204" pitchFamily="34" charset="-120"/>
              </a:rPr>
              <a:t>(Choi &amp;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Ji, 2015)</a:t>
            </a:r>
            <a:r>
              <a:rPr lang="zh-TW" altLang="en-US" dirty="0">
                <a:latin typeface="微軟正黑體" panose="020B0604030504040204" pitchFamily="34" charset="-120"/>
                <a:ea typeface="微軟正黑體" panose="020B0604030504040204" pitchFamily="34" charset="-120"/>
              </a:rPr>
              <a:t>，可能有模型或調查的局限性。</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26512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
        <p:nvSpPr>
          <p:cNvPr id="20" name="內容版面配置區 2">
            <a:extLst>
              <a:ext uri="{FF2B5EF4-FFF2-40B4-BE49-F238E27FC236}">
                <a16:creationId xmlns:a16="http://schemas.microsoft.com/office/drawing/2014/main" id="{66E51D86-93CC-4686-A207-36C940DC32D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信任不僅會影響駕駛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時的人類監控或操作行為</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Körber</a:t>
            </a:r>
            <a:r>
              <a:rPr lang="en-US" altLang="zh-TW" dirty="0">
                <a:latin typeface="微軟正黑體" panose="020B0604030504040204" pitchFamily="34" charset="-120"/>
                <a:ea typeface="微軟正黑體" panose="020B0604030504040204" pitchFamily="34" charset="-120"/>
              </a:rPr>
              <a:t> , 2018; </a:t>
            </a:r>
            <a:r>
              <a:rPr lang="en-US" altLang="zh-TW" dirty="0" err="1">
                <a:latin typeface="微軟正黑體" panose="020B0604030504040204" pitchFamily="34" charset="-120"/>
                <a:ea typeface="微軟正黑體" panose="020B0604030504040204" pitchFamily="34" charset="-120"/>
              </a:rPr>
              <a:t>Payre</a:t>
            </a:r>
            <a:r>
              <a:rPr lang="en-US" altLang="zh-TW" dirty="0">
                <a:latin typeface="微軟正黑體" panose="020B0604030504040204" pitchFamily="34" charset="-120"/>
                <a:ea typeface="微軟正黑體" panose="020B0604030504040204" pitchFamily="34" charset="-120"/>
              </a:rPr>
              <a:t>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2017)</a:t>
            </a:r>
            <a:r>
              <a:rPr lang="zh-TW" altLang="en-US" dirty="0">
                <a:latin typeface="微軟正黑體" panose="020B0604030504040204" pitchFamily="34" charset="-120"/>
                <a:ea typeface="微軟正黑體" panose="020B0604030504040204" pitchFamily="34" charset="-120"/>
              </a:rPr>
              <a:t>，但也決定了人們首先是否使用 </a:t>
            </a:r>
            <a:r>
              <a:rPr lang="en-US" altLang="zh-TW" dirty="0">
                <a:latin typeface="微軟正黑體" panose="020B0604030504040204" pitchFamily="34" charset="-120"/>
                <a:ea typeface="微軟正黑體" panose="020B0604030504040204" pitchFamily="34" charset="-120"/>
              </a:rPr>
              <a:t>AV</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信任和認知信念之間的相互作用關係相當複雜，從多個來源學習到的訊息和經歷的交互而形成穩定的信任水準。</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PU </a:t>
            </a:r>
            <a:r>
              <a:rPr lang="zh-TW" altLang="en-US" dirty="0">
                <a:latin typeface="微軟正黑體" panose="020B0604030504040204" pitchFamily="34" charset="-120"/>
                <a:ea typeface="微軟正黑體" panose="020B0604030504040204" pitchFamily="34" charset="-120"/>
              </a:rPr>
              <a:t>和感知安全風險是決定初始信任的重要因素。這與</a:t>
            </a:r>
            <a:r>
              <a:rPr lang="en-US" altLang="zh-TW" dirty="0">
                <a:latin typeface="微軟正黑體" panose="020B0604030504040204" pitchFamily="34" charset="-120"/>
                <a:ea typeface="微軟正黑體" panose="020B0604030504040204" pitchFamily="34" charset="-120"/>
              </a:rPr>
              <a:t>Lee &amp;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 See(2004)</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Hoff &amp; Bashir(2015)</a:t>
            </a:r>
            <a:r>
              <a:rPr lang="zh-TW" altLang="en-US" dirty="0">
                <a:latin typeface="微軟正黑體" panose="020B0604030504040204" pitchFamily="34" charset="-120"/>
                <a:ea typeface="微軟正黑體" panose="020B0604030504040204" pitchFamily="34" charset="-120"/>
              </a:rPr>
              <a:t>提出的自動化信任模型是一致的。</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感知風險不會直接決定用戶對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的態度，而是會通過影響用戶對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的信任程度來間接影響它。</a:t>
            </a:r>
          </a:p>
        </p:txBody>
      </p:sp>
    </p:spTree>
    <p:extLst>
      <p:ext uri="{BB962C8B-B14F-4D97-AF65-F5344CB8AC3E}">
        <p14:creationId xmlns:p14="http://schemas.microsoft.com/office/powerpoint/2010/main" val="1331588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
        <p:nvSpPr>
          <p:cNvPr id="20" name="內容版面配置區 2">
            <a:extLst>
              <a:ext uri="{FF2B5EF4-FFF2-40B4-BE49-F238E27FC236}">
                <a16:creationId xmlns:a16="http://schemas.microsoft.com/office/drawing/2014/main" id="{66E51D86-93CC-4686-A207-36C940DC32D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信任對用戶對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的態度影響最大。這意味著創建用戶初始信任是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推廣的基礎和重要部分。另一種策略是降低感知的安全風險。</a:t>
            </a:r>
          </a:p>
        </p:txBody>
      </p:sp>
    </p:spTree>
    <p:extLst>
      <p:ext uri="{BB962C8B-B14F-4D97-AF65-F5344CB8AC3E}">
        <p14:creationId xmlns:p14="http://schemas.microsoft.com/office/powerpoint/2010/main" val="3807129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4" name="Google Shape;524;p33"/>
          <p:cNvSpPr txBox="1">
            <a:spLocks noGrp="1"/>
          </p:cNvSpPr>
          <p:nvPr>
            <p:ph type="ctrTitle" idx="4294967295"/>
          </p:nvPr>
        </p:nvSpPr>
        <p:spPr>
          <a:xfrm>
            <a:off x="1275150" y="2364400"/>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accent5"/>
                </a:solidFill>
              </a:rPr>
              <a:t>THANKS!</a:t>
            </a:r>
            <a:endParaRPr sz="6000">
              <a:solidFill>
                <a:schemeClr val="accent5"/>
              </a:solidFill>
            </a:endParaRPr>
          </a:p>
        </p:txBody>
      </p:sp>
      <p:sp>
        <p:nvSpPr>
          <p:cNvPr id="525" name="Google Shape;525;p33"/>
          <p:cNvSpPr txBox="1">
            <a:spLocks noGrp="1"/>
          </p:cNvSpPr>
          <p:nvPr>
            <p:ph type="subTitle" idx="4294967295"/>
          </p:nvPr>
        </p:nvSpPr>
        <p:spPr>
          <a:xfrm>
            <a:off x="1275150" y="3230000"/>
            <a:ext cx="6593700" cy="13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t>Any questions?</a:t>
            </a:r>
            <a:endParaRPr sz="2000" b="1" dirty="0"/>
          </a:p>
        </p:txBody>
      </p:sp>
      <p:grpSp>
        <p:nvGrpSpPr>
          <p:cNvPr id="526" name="Google Shape;526;p33"/>
          <p:cNvGrpSpPr/>
          <p:nvPr/>
        </p:nvGrpSpPr>
        <p:grpSpPr>
          <a:xfrm>
            <a:off x="3996210" y="966817"/>
            <a:ext cx="1197664" cy="1126777"/>
            <a:chOff x="5972700" y="2330200"/>
            <a:chExt cx="411625" cy="387275"/>
          </a:xfrm>
        </p:grpSpPr>
        <p:sp>
          <p:nvSpPr>
            <p:cNvPr id="527" name="Google Shape;527;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投影片編號版面配置區 2">
            <a:extLst>
              <a:ext uri="{FF2B5EF4-FFF2-40B4-BE49-F238E27FC236}">
                <a16:creationId xmlns:a16="http://schemas.microsoft.com/office/drawing/2014/main" id="{26A23437-4017-4517-BECA-5F247F393C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3-3 </a:t>
            </a:r>
            <a:r>
              <a:rPr lang="zh-TW" altLang="en-US" dirty="0"/>
              <a:t>實驗流程</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F5BBC478-0FBB-4804-8425-449240B56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
        <p:nvSpPr>
          <p:cNvPr id="20" name="內容版面配置區 2">
            <a:extLst>
              <a:ext uri="{FF2B5EF4-FFF2-40B4-BE49-F238E27FC236}">
                <a16:creationId xmlns:a16="http://schemas.microsoft.com/office/drawing/2014/main" id="{C1A822B6-54DE-41A8-8B83-DF1DD8CE288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問卷由三個部分組成。</a:t>
            </a:r>
            <a:endParaRPr lang="en-US" altLang="zh-TW" dirty="0"/>
          </a:p>
          <a:p>
            <a:pPr marL="1016000" lvl="1" indent="-457200">
              <a:buFont typeface="+mj-lt"/>
              <a:buAutoNum type="arabicPeriod"/>
            </a:pPr>
            <a:r>
              <a:rPr lang="zh-TW" altLang="en-US" sz="1600" dirty="0"/>
              <a:t>詢問人口統計特徵，包括年齡、性別和教育程度。</a:t>
            </a:r>
            <a:endParaRPr lang="en-US" altLang="zh-TW" sz="1600" dirty="0"/>
          </a:p>
          <a:p>
            <a:pPr marL="1016000" lvl="1" indent="-457200">
              <a:buFont typeface="+mj-lt"/>
              <a:buAutoNum type="arabicPeriod"/>
            </a:pPr>
            <a:r>
              <a:rPr lang="zh-TW" altLang="en-US" sz="1600" dirty="0"/>
              <a:t>詢問受訪者的駕駛相關訊息，包括最近三年的主動駕駛經驗、事故和事故記錄，以及首選的交通方式</a:t>
            </a:r>
            <a:r>
              <a:rPr lang="en-US" altLang="zh-TW" sz="1600" dirty="0"/>
              <a:t>(</a:t>
            </a:r>
            <a:r>
              <a:rPr lang="zh-TW" altLang="en-US" sz="1600" dirty="0"/>
              <a:t>私家車、公共交通、摩托車、步行或騎自行車等</a:t>
            </a:r>
            <a:r>
              <a:rPr lang="en-US" altLang="zh-TW" sz="1600" dirty="0"/>
              <a:t>)</a:t>
            </a:r>
            <a:r>
              <a:rPr lang="zh-TW" altLang="en-US" sz="1600" dirty="0"/>
              <a:t>。</a:t>
            </a:r>
            <a:endParaRPr lang="en-US" altLang="zh-TW" sz="1600" dirty="0"/>
          </a:p>
          <a:p>
            <a:pPr marL="1016000" lvl="1" indent="-457200">
              <a:buFont typeface="+mj-lt"/>
              <a:buAutoNum type="arabicPeriod"/>
            </a:pPr>
            <a:r>
              <a:rPr lang="zh-TW" altLang="en-US" sz="1600" dirty="0"/>
              <a:t>從 </a:t>
            </a:r>
            <a:r>
              <a:rPr lang="en-US" altLang="zh-TW" sz="1600" dirty="0"/>
              <a:t>SAE 3 </a:t>
            </a:r>
            <a:r>
              <a:rPr lang="zh-TW" altLang="en-US" sz="1600" dirty="0"/>
              <a:t>級自動化對 </a:t>
            </a:r>
            <a:r>
              <a:rPr lang="en-US" altLang="zh-TW" sz="1600" dirty="0"/>
              <a:t>AV </a:t>
            </a:r>
            <a:r>
              <a:rPr lang="zh-TW" altLang="en-US" sz="1600" dirty="0"/>
              <a:t>的簡要定義開始，內容如下：“</a:t>
            </a:r>
            <a:r>
              <a:rPr lang="zh-TW" altLang="en-US" sz="1600" i="1" dirty="0"/>
              <a:t>自動駕駛汽車使用雷達、激光雷達和</a:t>
            </a:r>
            <a:r>
              <a:rPr lang="zh-TW" altLang="en-US" sz="1600" i="1" dirty="0">
                <a:hlinkClick r:id="rId3" tooltip="從 ScienceDirect 的 AI 生成的主題頁面了解有關計算機視覺的更多信息"/>
              </a:rPr>
              <a:t>計算機視覺等先進技術</a:t>
            </a:r>
            <a:r>
              <a:rPr lang="zh-TW" altLang="en-US" sz="1600" i="1" dirty="0"/>
              <a:t>感知周圍環境以從起點導航到目的地。</a:t>
            </a:r>
            <a:endParaRPr lang="en-US" altLang="zh-TW" sz="1600" i="1" dirty="0"/>
          </a:p>
        </p:txBody>
      </p:sp>
    </p:spTree>
    <p:extLst>
      <p:ext uri="{BB962C8B-B14F-4D97-AF65-F5344CB8AC3E}">
        <p14:creationId xmlns:p14="http://schemas.microsoft.com/office/powerpoint/2010/main" val="296191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20" name="內容版面配置區 2">
            <a:extLst>
              <a:ext uri="{FF2B5EF4-FFF2-40B4-BE49-F238E27FC236}">
                <a16:creationId xmlns:a16="http://schemas.microsoft.com/office/drawing/2014/main" id="{0057E691-4E50-48CB-8761-414977913B72}"/>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人為失誤佔美國總事故的</a:t>
            </a:r>
            <a:r>
              <a:rPr lang="en-US" altLang="zh-TW" dirty="0">
                <a:latin typeface="微軟正黑體" panose="020B0604030504040204" pitchFamily="34" charset="-120"/>
                <a:ea typeface="微軟正黑體" panose="020B0604030504040204" pitchFamily="34" charset="-120"/>
              </a:rPr>
              <a:t>93%</a:t>
            </a:r>
            <a:r>
              <a:rPr lang="zh-TW" altLang="en-US" dirty="0">
                <a:latin typeface="微軟正黑體" panose="020B0604030504040204" pitchFamily="34" charset="-120"/>
                <a:ea typeface="微軟正黑體" panose="020B0604030504040204" pitchFamily="34" charset="-120"/>
              </a:rPr>
              <a:t>，而自動駕駛汽車能減少人為失誤，（</a:t>
            </a:r>
            <a:r>
              <a:rPr lang="en-US" altLang="zh-TW" dirty="0" err="1">
                <a:latin typeface="微軟正黑體" panose="020B0604030504040204" pitchFamily="34" charset="-120"/>
                <a:ea typeface="微軟正黑體" panose="020B0604030504040204" pitchFamily="34" charset="-120"/>
              </a:rPr>
              <a:t>Fagnant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&amp;</a:t>
            </a:r>
            <a:r>
              <a:rPr lang="zh-TW" altLang="en-US"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Kockelman</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2015 )</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自動駕駛汽車可以路線規劃以減少塞車和燃料排放</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Fagnant</a:t>
            </a:r>
            <a:r>
              <a:rPr lang="en-US" altLang="zh-TW" dirty="0">
                <a:latin typeface="微軟正黑體" panose="020B0604030504040204" pitchFamily="34" charset="-120"/>
                <a:ea typeface="微軟正黑體" panose="020B0604030504040204" pitchFamily="34" charset="-120"/>
              </a:rPr>
              <a:t> &amp;</a:t>
            </a:r>
            <a:r>
              <a:rPr lang="zh-TW" altLang="en-US"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Kockelman</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2015; Suresh &amp;</a:t>
            </a:r>
            <a:r>
              <a:rPr lang="zh-TW" altLang="en-US"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Manivannan</a:t>
            </a:r>
            <a:r>
              <a:rPr lang="en-US" altLang="zh-TW" dirty="0">
                <a:latin typeface="微軟正黑體" panose="020B0604030504040204" pitchFamily="34" charset="-120"/>
                <a:ea typeface="微軟正黑體" panose="020B0604030504040204" pitchFamily="34" charset="-120"/>
              </a:rPr>
              <a:t>, 2014)</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讓駕駛從駕駛中從事休閒或生產性的非駕駛活動</a:t>
            </a:r>
            <a:r>
              <a:rPr lang="en-US" altLang="zh-TW" dirty="0">
                <a:latin typeface="微軟正黑體" panose="020B0604030504040204" pitchFamily="34" charset="-120"/>
                <a:ea typeface="微軟正黑體" panose="020B0604030504040204" pitchFamily="34" charset="-120"/>
              </a:rPr>
              <a:t>(Clark &amp;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Feng, 2016 ;</a:t>
            </a:r>
            <a:r>
              <a:rPr lang="zh-TW" altLang="en-US"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Merat</a:t>
            </a:r>
            <a:r>
              <a:rPr lang="en-US" altLang="zh-TW" dirty="0">
                <a:latin typeface="微軟正黑體" panose="020B0604030504040204" pitchFamily="34" charset="-120"/>
                <a:ea typeface="微軟正黑體" panose="020B0604030504040204" pitchFamily="34" charset="-120"/>
              </a:rPr>
              <a:t> et al., 2012)</a:t>
            </a:r>
            <a:r>
              <a:rPr lang="zh-TW" altLang="en-US"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421955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20" name="內容版面配置區 2">
            <a:extLst>
              <a:ext uri="{FF2B5EF4-FFF2-40B4-BE49-F238E27FC236}">
                <a16:creationId xmlns:a16="http://schemas.microsoft.com/office/drawing/2014/main" id="{0057E691-4E50-48CB-8761-414977913B72}"/>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大眾購買或接受自動駕駛汽車的意願普遍較低</a:t>
            </a:r>
            <a:r>
              <a:rPr lang="en-US" altLang="zh-TW" dirty="0">
                <a:latin typeface="微軟正黑體" panose="020B0604030504040204" pitchFamily="34" charset="-120"/>
                <a:ea typeface="微軟正黑體" panose="020B0604030504040204" pitchFamily="34" charset="-120"/>
              </a:rPr>
              <a:t>(Abraham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2017; Power,</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2012; Menon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 2016; </a:t>
            </a:r>
            <a:r>
              <a:rPr lang="en-US" altLang="zh-TW" dirty="0" err="1">
                <a:latin typeface="微軟正黑體" panose="020B0604030504040204" pitchFamily="34" charset="-120"/>
                <a:ea typeface="微軟正黑體" panose="020B0604030504040204" pitchFamily="34" charset="-120"/>
              </a:rPr>
              <a:t>Schoettle</a:t>
            </a:r>
            <a:r>
              <a:rPr lang="en-US" altLang="zh-TW" dirty="0">
                <a:latin typeface="微軟正黑體" panose="020B0604030504040204" pitchFamily="34" charset="-120"/>
                <a:ea typeface="微軟正黑體" panose="020B0604030504040204" pitchFamily="34" charset="-120"/>
              </a:rPr>
              <a:t> &amp;</a:t>
            </a:r>
            <a:r>
              <a:rPr lang="zh-TW" altLang="en-US"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Sivak</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2014)</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lvl="1"/>
            <a:r>
              <a:rPr lang="en-US" altLang="zh-TW" sz="1600" dirty="0">
                <a:latin typeface="微軟正黑體" panose="020B0604030504040204" pitchFamily="34" charset="-120"/>
                <a:ea typeface="微軟正黑體" panose="020B0604030504040204" pitchFamily="34" charset="-120"/>
              </a:rPr>
              <a:t>Power (2012)</a:t>
            </a:r>
            <a:r>
              <a:rPr lang="zh-TW" altLang="en-US" sz="1600" dirty="0">
                <a:latin typeface="微軟正黑體" panose="020B0604030504040204" pitchFamily="34" charset="-120"/>
                <a:ea typeface="微軟正黑體" panose="020B0604030504040204" pitchFamily="34" charset="-120"/>
              </a:rPr>
              <a:t>對自動駕駛汽車的公眾意見進行的第一次調查顯示，只有 </a:t>
            </a:r>
            <a:r>
              <a:rPr lang="en-US" altLang="zh-TW" sz="1600" dirty="0">
                <a:latin typeface="微軟正黑體" panose="020B0604030504040204" pitchFamily="34" charset="-120"/>
                <a:ea typeface="微軟正黑體" panose="020B0604030504040204" pitchFamily="34" charset="-120"/>
              </a:rPr>
              <a:t>37% </a:t>
            </a:r>
            <a:r>
              <a:rPr lang="zh-TW" altLang="en-US" sz="1600" dirty="0">
                <a:latin typeface="微軟正黑體" panose="020B0604030504040204" pitchFamily="34" charset="-120"/>
                <a:ea typeface="微軟正黑體" panose="020B0604030504040204" pitchFamily="34" charset="-120"/>
              </a:rPr>
              <a:t>的受訪者“肯定會”或“可能會”購買自動駕駛汽車。</a:t>
            </a:r>
            <a:endParaRPr lang="en-US" altLang="zh-TW" sz="1600" dirty="0">
              <a:latin typeface="微軟正黑體" panose="020B0604030504040204" pitchFamily="34" charset="-120"/>
              <a:ea typeface="微軟正黑體" panose="020B0604030504040204" pitchFamily="34" charset="-120"/>
            </a:endParaRPr>
          </a:p>
          <a:p>
            <a:pPr lvl="1"/>
            <a:r>
              <a:rPr lang="en-US" altLang="zh-TW" sz="1600" dirty="0">
                <a:latin typeface="微軟正黑體" panose="020B0604030504040204" pitchFamily="34" charset="-120"/>
                <a:ea typeface="微軟正黑體" panose="020B0604030504040204" pitchFamily="34" charset="-120"/>
              </a:rPr>
              <a:t>Menon et al.(2016)</a:t>
            </a:r>
            <a:r>
              <a:rPr lang="zh-TW" altLang="en-US" sz="1600" dirty="0">
                <a:latin typeface="微軟正黑體" panose="020B0604030504040204" pitchFamily="34" charset="-120"/>
                <a:ea typeface="微軟正黑體" panose="020B0604030504040204" pitchFamily="34" charset="-120"/>
              </a:rPr>
              <a:t>的研究表明</a:t>
            </a:r>
            <a:r>
              <a:rPr lang="en-US" altLang="zh-TW" sz="1600" dirty="0">
                <a:latin typeface="微軟正黑體" panose="020B0604030504040204" pitchFamily="34" charset="-120"/>
                <a:ea typeface="微軟正黑體" panose="020B0604030504040204" pitchFamily="34" charset="-120"/>
              </a:rPr>
              <a:t>61.5% </a:t>
            </a:r>
            <a:r>
              <a:rPr lang="zh-TW" altLang="en-US" sz="1600" dirty="0">
                <a:latin typeface="微軟正黑體" panose="020B0604030504040204" pitchFamily="34" charset="-120"/>
                <a:ea typeface="微軟正黑體" panose="020B0604030504040204" pitchFamily="34" charset="-120"/>
              </a:rPr>
              <a:t>的美國駕駛可能不會使用自動駕駛汽車。</a:t>
            </a:r>
            <a:endParaRPr lang="en-US" altLang="zh-TW" sz="1600"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推廣的最大障礙並非來自技術方面，而是公眾接受度低</a:t>
            </a:r>
            <a:r>
              <a:rPr lang="en-US" altLang="zh-TW" dirty="0">
                <a:latin typeface="微軟正黑體" panose="020B0604030504040204" pitchFamily="34" charset="-120"/>
                <a:ea typeface="微軟正黑體" panose="020B0604030504040204" pitchFamily="34" charset="-120"/>
              </a:rPr>
              <a:t>(IEEE, 2014; Liu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2018; </a:t>
            </a:r>
            <a:r>
              <a:rPr lang="en-US" altLang="zh-TW" dirty="0" err="1">
                <a:latin typeface="微軟正黑體" panose="020B0604030504040204" pitchFamily="34" charset="-120"/>
                <a:ea typeface="微軟正黑體" panose="020B0604030504040204" pitchFamily="34" charset="-120"/>
              </a:rPr>
              <a:t>Noy</a:t>
            </a:r>
            <a:r>
              <a:rPr lang="en-US" altLang="zh-TW" dirty="0">
                <a:latin typeface="微軟正黑體" panose="020B0604030504040204" pitchFamily="34" charset="-120"/>
                <a:ea typeface="微軟正黑體" panose="020B0604030504040204" pitchFamily="34" charset="-120"/>
              </a:rPr>
              <a:t>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2018; Xu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2018)</a:t>
            </a:r>
            <a:r>
              <a:rPr lang="zh-TW" altLang="en-US" dirty="0">
                <a:latin typeface="微軟正黑體" panose="020B0604030504040204" pitchFamily="34" charset="-120"/>
                <a:ea typeface="微軟正黑體" panose="020B0604030504040204" pitchFamily="34" charset="-120"/>
              </a:rPr>
              <a:t>。</a:t>
            </a: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86340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20" name="內容版面配置區 2">
            <a:extLst>
              <a:ext uri="{FF2B5EF4-FFF2-40B4-BE49-F238E27FC236}">
                <a16:creationId xmlns:a16="http://schemas.microsoft.com/office/drawing/2014/main" id="{0057E691-4E50-48CB-8761-414977913B72}"/>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年輕和男性司機對自動駕駛汽車持有更正面的態度，並且更願意購買</a:t>
            </a:r>
            <a:r>
              <a:rPr lang="en-US" altLang="zh-TW" dirty="0">
                <a:latin typeface="微軟正黑體" panose="020B0604030504040204" pitchFamily="34" charset="-120"/>
                <a:ea typeface="微軟正黑體" panose="020B0604030504040204" pitchFamily="34" charset="-120"/>
              </a:rPr>
              <a:t>(Bansal et al., 2016)</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有助於提高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接受度的人口因素包括</a:t>
            </a:r>
            <a:endParaRPr lang="en-US" altLang="zh-TW"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更高的收入</a:t>
            </a:r>
            <a:r>
              <a:rPr lang="en-US" altLang="zh-TW" sz="1600" dirty="0">
                <a:latin typeface="微軟正黑體" panose="020B0604030504040204" pitchFamily="34" charset="-120"/>
                <a:ea typeface="微軟正黑體" panose="020B0604030504040204" pitchFamily="34" charset="-120"/>
              </a:rPr>
              <a:t>(Bansal et</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al.,</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2016; Menon,</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2015)</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居住在城市地區</a:t>
            </a:r>
            <a:r>
              <a:rPr lang="en-US" altLang="zh-TW" sz="1600" dirty="0">
                <a:latin typeface="微軟正黑體" panose="020B0604030504040204" pitchFamily="34" charset="-120"/>
                <a:ea typeface="微軟正黑體" panose="020B0604030504040204" pitchFamily="34" charset="-120"/>
              </a:rPr>
              <a:t>(Power et al., 2012; </a:t>
            </a:r>
            <a:r>
              <a:rPr lang="en-US" altLang="zh-TW" sz="1600" dirty="0" err="1">
                <a:latin typeface="微軟正黑體" panose="020B0604030504040204" pitchFamily="34" charset="-120"/>
                <a:ea typeface="微軟正黑體" panose="020B0604030504040204" pitchFamily="34" charset="-120"/>
              </a:rPr>
              <a:t>Shabanpour</a:t>
            </a:r>
            <a:r>
              <a:rPr lang="en-US" altLang="zh-TW" sz="1600" dirty="0">
                <a:latin typeface="微軟正黑體" panose="020B0604030504040204" pitchFamily="34" charset="-120"/>
                <a:ea typeface="微軟正黑體" panose="020B0604030504040204" pitchFamily="34" charset="-120"/>
              </a:rPr>
              <a:t> et</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al., 2018 )</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精通技術</a:t>
            </a:r>
            <a:r>
              <a:rPr lang="en-US" altLang="zh-TW" sz="1600" dirty="0">
                <a:latin typeface="微軟正黑體" panose="020B0604030504040204" pitchFamily="34" charset="-120"/>
                <a:ea typeface="微軟正黑體" panose="020B0604030504040204" pitchFamily="34" charset="-120"/>
              </a:rPr>
              <a:t>(Bansal et</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al.,</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2016)</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發生過更多車禍</a:t>
            </a:r>
            <a:r>
              <a:rPr lang="en-US" altLang="zh-TW" sz="1600" dirty="0">
                <a:latin typeface="微軟正黑體" panose="020B0604030504040204" pitchFamily="34" charset="-120"/>
                <a:ea typeface="微軟正黑體" panose="020B0604030504040204" pitchFamily="34" charset="-120"/>
              </a:rPr>
              <a:t>(Bansal et</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al.,</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2016)</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38996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1-2</a:t>
            </a:r>
            <a:r>
              <a:rPr lang="zh-TW" altLang="en-US" dirty="0"/>
              <a:t> 目的</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64886299-EFD4-48BA-A8D8-656DF50A0B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20" name="內容版面配置區 2">
            <a:extLst>
              <a:ext uri="{FF2B5EF4-FFF2-40B4-BE49-F238E27FC236}">
                <a16:creationId xmlns:a16="http://schemas.microsoft.com/office/drawing/2014/main" id="{AB9576E2-94E6-41A9-9F7B-B99C987965A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自動駕駛汽車接受程度的研究仍然非常有限，心理決定因素在很大程度上仍然未知</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Nordhoff</a:t>
            </a:r>
            <a:r>
              <a:rPr lang="en-US" altLang="zh-TW" dirty="0">
                <a:latin typeface="微軟正黑體" panose="020B0604030504040204" pitchFamily="34" charset="-120"/>
                <a:ea typeface="微軟正黑體" panose="020B0604030504040204" pitchFamily="34" charset="-120"/>
              </a:rPr>
              <a:t> et al., 2016; </a:t>
            </a:r>
            <a:r>
              <a:rPr lang="en-US" altLang="zh-TW" dirty="0" err="1">
                <a:latin typeface="微軟正黑體" panose="020B0604030504040204" pitchFamily="34" charset="-120"/>
                <a:ea typeface="微軟正黑體" panose="020B0604030504040204" pitchFamily="34" charset="-120"/>
              </a:rPr>
              <a:t>Talebian</a:t>
            </a:r>
            <a:r>
              <a:rPr lang="en-US" altLang="zh-TW" dirty="0">
                <a:latin typeface="微軟正黑體" panose="020B0604030504040204" pitchFamily="34" charset="-120"/>
                <a:ea typeface="微軟正黑體" panose="020B0604030504040204" pitchFamily="34" charset="-120"/>
              </a:rPr>
              <a:t> &amp;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Mishra,</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2018; Xu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2018)</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現有模型僅解釋了約 </a:t>
            </a:r>
            <a:r>
              <a:rPr lang="en-US" altLang="zh-TW" dirty="0">
                <a:latin typeface="微軟正黑體" panose="020B0604030504040204" pitchFamily="34" charset="-120"/>
                <a:ea typeface="微軟正黑體" panose="020B0604030504040204" pitchFamily="34" charset="-120"/>
              </a:rPr>
              <a:t>50% </a:t>
            </a:r>
            <a:r>
              <a:rPr lang="zh-TW" altLang="en-US" dirty="0">
                <a:latin typeface="微軟正黑體" panose="020B0604030504040204" pitchFamily="34" charset="-120"/>
                <a:ea typeface="微軟正黑體" panose="020B0604030504040204" pitchFamily="34" charset="-120"/>
              </a:rPr>
              <a:t>的接受方差</a:t>
            </a:r>
            <a:r>
              <a:rPr lang="en-US" altLang="zh-TW" dirty="0">
                <a:latin typeface="微軟正黑體" panose="020B0604030504040204" pitchFamily="34" charset="-120"/>
                <a:ea typeface="微軟正黑體" panose="020B0604030504040204" pitchFamily="34" charset="-120"/>
              </a:rPr>
              <a:t>(Buckley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 2018; Liu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2018;</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Xu </a:t>
            </a:r>
            <a:r>
              <a:rPr lang="en-US" altLang="zh-TW" dirty="0" err="1">
                <a:latin typeface="微軟正黑體" panose="020B0604030504040204" pitchFamily="34" charset="-120"/>
                <a:ea typeface="微軟正黑體" panose="020B0604030504040204" pitchFamily="34" charset="-120"/>
              </a:rPr>
              <a:t>etal</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2018)</a:t>
            </a:r>
            <a:r>
              <a:rPr lang="zh-TW" altLang="en-US" dirty="0">
                <a:latin typeface="微軟正黑體" panose="020B0604030504040204" pitchFamily="34" charset="-120"/>
                <a:ea typeface="微軟正黑體" panose="020B0604030504040204" pitchFamily="34" charset="-120"/>
              </a:rPr>
              <a:t>。訊息系統領域的接受模型的解釋力約為一般的</a:t>
            </a:r>
            <a:r>
              <a:rPr lang="en-US" altLang="zh-TW" dirty="0">
                <a:latin typeface="微軟正黑體" panose="020B0604030504040204" pitchFamily="34" charset="-120"/>
                <a:ea typeface="微軟正黑體" panose="020B0604030504040204" pitchFamily="34" charset="-120"/>
              </a:rPr>
              <a:t>70%</a:t>
            </a:r>
            <a:r>
              <a:rPr lang="zh-TW" altLang="en-US" dirty="0">
                <a:latin typeface="微軟正黑體" panose="020B0604030504040204" pitchFamily="34" charset="-120"/>
                <a:ea typeface="微軟正黑體" panose="020B0604030504040204" pitchFamily="34" charset="-120"/>
              </a:rPr>
              <a:t>，因此解釋力較差</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Marangunić</a:t>
            </a:r>
            <a:r>
              <a:rPr lang="en-US" altLang="zh-TW" dirty="0">
                <a:latin typeface="微軟正黑體" panose="020B0604030504040204" pitchFamily="34" charset="-120"/>
                <a:ea typeface="微軟正黑體" panose="020B0604030504040204" pitchFamily="34" charset="-120"/>
              </a:rPr>
              <a:t> &amp;</a:t>
            </a:r>
            <a:r>
              <a:rPr lang="zh-TW" altLang="en-US"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Granić</a:t>
            </a:r>
            <a:r>
              <a:rPr lang="en-US" altLang="zh-TW" dirty="0">
                <a:latin typeface="微軟正黑體" panose="020B0604030504040204" pitchFamily="34" charset="-120"/>
                <a:ea typeface="微軟正黑體" panose="020B0604030504040204" pitchFamily="34" charset="-120"/>
              </a:rPr>
              <a:t>, 2015)</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大多數現有研究都將信任結構整合到他們的接受模型中，但什麼是信任構建的途徑仍未未知。</a:t>
            </a:r>
            <a:r>
              <a:rPr lang="en-US" altLang="zh-TW" dirty="0">
                <a:latin typeface="微軟正黑體" panose="020B0604030504040204" pitchFamily="34" charset="-120"/>
                <a:ea typeface="微軟正黑體" panose="020B0604030504040204" pitchFamily="34" charset="-120"/>
              </a:rPr>
              <a:t>(Kaur &amp;</a:t>
            </a:r>
            <a:r>
              <a:rPr lang="zh-TW" altLang="en-US"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Rampersad</a:t>
            </a:r>
            <a:r>
              <a:rPr lang="en-US" altLang="zh-TW" dirty="0">
                <a:latin typeface="微軟正黑體" panose="020B0604030504040204" pitchFamily="34" charset="-120"/>
                <a:ea typeface="微軟正黑體" panose="020B0604030504040204" pitchFamily="34" charset="-120"/>
              </a:rPr>
              <a:t>, 2018 ;</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Liu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2018; </a:t>
            </a:r>
            <a:r>
              <a:rPr lang="en-US" altLang="zh-TW" dirty="0" err="1">
                <a:latin typeface="微軟正黑體" panose="020B0604030504040204" pitchFamily="34" charset="-120"/>
                <a:ea typeface="微軟正黑體" panose="020B0604030504040204" pitchFamily="34" charset="-120"/>
              </a:rPr>
              <a:t>Panagiotopoulos</a:t>
            </a:r>
            <a:r>
              <a:rPr lang="en-US" altLang="zh-TW" dirty="0">
                <a:latin typeface="微軟正黑體" panose="020B0604030504040204" pitchFamily="34" charset="-120"/>
                <a:ea typeface="微軟正黑體" panose="020B0604030504040204" pitchFamily="34" charset="-120"/>
              </a:rPr>
              <a:t> &amp;</a:t>
            </a:r>
            <a:r>
              <a:rPr lang="zh-TW" altLang="en-US"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Dimitrakopoulos</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2018)</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55609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文獻探討</a:t>
            </a: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2</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6E2B1A88-F840-42DF-92CF-8480363334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544340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85000"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開發了許多模型來解釋人類行為及其對新技術的接受程度。這些包括</a:t>
            </a:r>
            <a:endParaRPr lang="en-US" altLang="zh-TW"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技術接受模型 </a:t>
            </a:r>
            <a:r>
              <a:rPr lang="en-US" altLang="zh-TW" sz="1600" dirty="0">
                <a:latin typeface="微軟正黑體" panose="020B0604030504040204" pitchFamily="34" charset="-120"/>
                <a:ea typeface="微軟正黑體" panose="020B0604030504040204" pitchFamily="34" charset="-120"/>
              </a:rPr>
              <a:t>(TAM, Davis et al., 1989)</a:t>
            </a:r>
          </a:p>
          <a:p>
            <a:pPr lvl="1"/>
            <a:r>
              <a:rPr lang="zh-TW" altLang="en-US" sz="1600" dirty="0">
                <a:latin typeface="微軟正黑體" panose="020B0604030504040204" pitchFamily="34" charset="-120"/>
                <a:ea typeface="微軟正黑體" panose="020B0604030504040204" pitchFamily="34" charset="-120"/>
              </a:rPr>
              <a:t>計劃行為理論 </a:t>
            </a:r>
            <a:r>
              <a:rPr lang="en-US" altLang="zh-TW" sz="1600" dirty="0">
                <a:latin typeface="微軟正黑體" panose="020B0604030504040204" pitchFamily="34" charset="-120"/>
                <a:ea typeface="微軟正黑體" panose="020B0604030504040204" pitchFamily="34" charset="-120"/>
              </a:rPr>
              <a:t>(TPB, </a:t>
            </a:r>
            <a:r>
              <a:rPr lang="en-US" altLang="zh-TW" sz="1600" dirty="0" err="1">
                <a:latin typeface="微軟正黑體" panose="020B0604030504040204" pitchFamily="34" charset="-120"/>
                <a:ea typeface="微軟正黑體" panose="020B0604030504040204" pitchFamily="34" charset="-120"/>
              </a:rPr>
              <a:t>Ajzen</a:t>
            </a:r>
            <a:r>
              <a:rPr lang="en-US" altLang="zh-TW" sz="1600" dirty="0">
                <a:latin typeface="微軟正黑體" panose="020B0604030504040204" pitchFamily="34" charset="-120"/>
                <a:ea typeface="微軟正黑體" panose="020B0604030504040204" pitchFamily="34" charset="-120"/>
              </a:rPr>
              <a:t>, 1991)</a:t>
            </a:r>
          </a:p>
          <a:p>
            <a:pPr lvl="1"/>
            <a:r>
              <a:rPr lang="zh-TW" altLang="en-US" sz="1600" dirty="0">
                <a:latin typeface="微軟正黑體" panose="020B0604030504040204" pitchFamily="34" charset="-120"/>
                <a:ea typeface="微軟正黑體" panose="020B0604030504040204" pitchFamily="34" charset="-120"/>
              </a:rPr>
              <a:t>技術接受和使用統一理論 </a:t>
            </a:r>
            <a:r>
              <a:rPr lang="en-US" altLang="zh-TW" sz="1600" dirty="0">
                <a:latin typeface="微軟正黑體" panose="020B0604030504040204" pitchFamily="34" charset="-120"/>
                <a:ea typeface="微軟正黑體" panose="020B0604030504040204" pitchFamily="34" charset="-120"/>
              </a:rPr>
              <a:t>(UTAUT, Venkatesh et al. , 2003)</a:t>
            </a:r>
            <a:endParaRPr lang="zh-TW" altLang="en-US" sz="1600"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模型使用對技術的信念和感知來建立接受度的架構。</a:t>
            </a:r>
            <a:endParaRPr lang="en-US" altLang="zh-TW"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行為意圖</a:t>
            </a:r>
            <a:r>
              <a:rPr lang="en-US" altLang="zh-TW" sz="1600" dirty="0">
                <a:latin typeface="微軟正黑體" panose="020B0604030504040204" pitchFamily="34" charset="-120"/>
                <a:ea typeface="微軟正黑體" panose="020B0604030504040204" pitchFamily="34" charset="-120"/>
              </a:rPr>
              <a:t>(behavioral intention, BI)</a:t>
            </a:r>
          </a:p>
          <a:p>
            <a:pPr lvl="1"/>
            <a:r>
              <a:rPr lang="zh-TW" altLang="en-US" sz="1600" dirty="0">
                <a:latin typeface="微軟正黑體" panose="020B0604030504040204" pitchFamily="34" charset="-120"/>
                <a:ea typeface="微軟正黑體" panose="020B0604030504040204" pitchFamily="34" charset="-120"/>
              </a:rPr>
              <a:t>感知易用性 </a:t>
            </a:r>
            <a:r>
              <a:rPr lang="en-US" altLang="zh-TW" sz="1600" dirty="0">
                <a:latin typeface="微軟正黑體" panose="020B0604030504040204" pitchFamily="34" charset="-120"/>
                <a:ea typeface="微軟正黑體" panose="020B0604030504040204" pitchFamily="34" charset="-120"/>
              </a:rPr>
              <a:t>(perceived ease of use,</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PEOU)</a:t>
            </a:r>
          </a:p>
          <a:p>
            <a:pPr lvl="1"/>
            <a:r>
              <a:rPr lang="zh-TW" altLang="en-US" sz="1600" dirty="0">
                <a:latin typeface="微軟正黑體" panose="020B0604030504040204" pitchFamily="34" charset="-120"/>
                <a:ea typeface="微軟正黑體" panose="020B0604030504040204" pitchFamily="34" charset="-120"/>
              </a:rPr>
              <a:t>感知有用性 </a:t>
            </a:r>
            <a:r>
              <a:rPr lang="en-US" altLang="zh-TW" sz="1600" dirty="0">
                <a:latin typeface="微軟正黑體" panose="020B0604030504040204" pitchFamily="34" charset="-120"/>
                <a:ea typeface="微軟正黑體" panose="020B0604030504040204" pitchFamily="34" charset="-120"/>
              </a:rPr>
              <a:t>(perceived usefulness, PU) </a:t>
            </a:r>
          </a:p>
          <a:p>
            <a:pPr lvl="1"/>
            <a:r>
              <a:rPr lang="zh-TW" altLang="en-US" sz="1600" dirty="0">
                <a:latin typeface="微軟正黑體" panose="020B0604030504040204" pitchFamily="34" charset="-120"/>
                <a:ea typeface="微軟正黑體" panose="020B0604030504040204" pitchFamily="34" charset="-120"/>
              </a:rPr>
              <a:t>對使用技術的態度 </a:t>
            </a:r>
            <a:r>
              <a:rPr lang="en-US" altLang="zh-TW" sz="1600" dirty="0">
                <a:latin typeface="微軟正黑體" panose="020B0604030504040204" pitchFamily="34" charset="-120"/>
                <a:ea typeface="微軟正黑體" panose="020B0604030504040204" pitchFamily="34" charset="-120"/>
              </a:rPr>
              <a:t>(attitude towards using a technology, ATT)</a:t>
            </a:r>
            <a:endParaRPr lang="en-US" altLang="zh-TW" dirty="0">
              <a:latin typeface="微軟正黑體" panose="020B0604030504040204" pitchFamily="34" charset="-120"/>
              <a:ea typeface="微軟正黑體" panose="020B0604030504040204" pitchFamily="34" charset="-120"/>
            </a:endParaRPr>
          </a:p>
        </p:txBody>
      </p:sp>
    </p:spTree>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2974</Words>
  <Application>Microsoft Office PowerPoint</Application>
  <PresentationFormat>如螢幕大小 (16:9)</PresentationFormat>
  <Paragraphs>224</Paragraphs>
  <Slides>34</Slides>
  <Notes>33</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34</vt:i4>
      </vt:variant>
    </vt:vector>
  </HeadingPairs>
  <TitlesOfParts>
    <vt:vector size="43" baseType="lpstr">
      <vt:lpstr>Roboto Condensed Light</vt:lpstr>
      <vt:lpstr>Arvo</vt:lpstr>
      <vt:lpstr>新細明體</vt:lpstr>
      <vt:lpstr>Roboto Condensed</vt:lpstr>
      <vt:lpstr>微軟正黑體</vt:lpstr>
      <vt:lpstr>Arial</vt:lpstr>
      <vt:lpstr>Franklin Gothic Book</vt:lpstr>
      <vt:lpstr>宋体</vt:lpstr>
      <vt:lpstr>Salerio template</vt:lpstr>
      <vt:lpstr>初始信任與風險感知對於自動化車輛接受度的影響</vt:lpstr>
      <vt:lpstr>背景動機及目的</vt:lpstr>
      <vt:lpstr>1-1 背景動機</vt:lpstr>
      <vt:lpstr>1-1 背景動機</vt:lpstr>
      <vt:lpstr>1-1 背景動機</vt:lpstr>
      <vt:lpstr>1-1 背景動機</vt:lpstr>
      <vt:lpstr>1-2 目的</vt:lpstr>
      <vt:lpstr>文獻探討</vt:lpstr>
      <vt:lpstr>2.相關文獻</vt:lpstr>
      <vt:lpstr>2.相關文獻</vt:lpstr>
      <vt:lpstr>2.相關文獻</vt:lpstr>
      <vt:lpstr>PowerPoint 簡報</vt:lpstr>
      <vt:lpstr>2.相關文獻</vt:lpstr>
      <vt:lpstr>2.相關文獻</vt:lpstr>
      <vt:lpstr>2.相關文獻</vt:lpstr>
      <vt:lpstr>2.相關文獻</vt:lpstr>
      <vt:lpstr>2.相關文獻</vt:lpstr>
      <vt:lpstr>方法</vt:lpstr>
      <vt:lpstr>3-1 受測者</vt:lpstr>
      <vt:lpstr>3-2 儀器設備</vt:lpstr>
      <vt:lpstr>結果</vt:lpstr>
      <vt:lpstr>4. 結果</vt:lpstr>
      <vt:lpstr>4. 結果</vt:lpstr>
      <vt:lpstr>4. 結果</vt:lpstr>
      <vt:lpstr>4. 結果</vt:lpstr>
      <vt:lpstr>4. 結果</vt:lpstr>
      <vt:lpstr>4. 結果</vt:lpstr>
      <vt:lpstr>4. 結果</vt:lpstr>
      <vt:lpstr>結果與討論</vt:lpstr>
      <vt:lpstr>5. 結果與討論</vt:lpstr>
      <vt:lpstr>5. 結果與討論</vt:lpstr>
      <vt:lpstr>5. 結果與討論</vt:lpstr>
      <vt:lpstr>THANKS!</vt:lpstr>
      <vt:lpstr>3-3 實驗流程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中文</dc:title>
  <dc:creator>陳善治</dc:creator>
  <cp:lastModifiedBy>user</cp:lastModifiedBy>
  <cp:revision>63</cp:revision>
  <dcterms:modified xsi:type="dcterms:W3CDTF">2022-10-05T07:37:43Z</dcterms:modified>
</cp:coreProperties>
</file>